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2" r:id="rId4"/>
  </p:sldMasterIdLst>
  <p:sldIdLst>
    <p:sldId id="298" r:id="rId5"/>
    <p:sldId id="299" r:id="rId6"/>
    <p:sldId id="309" r:id="rId7"/>
    <p:sldId id="300" r:id="rId8"/>
    <p:sldId id="301" r:id="rId9"/>
    <p:sldId id="308" r:id="rId10"/>
    <p:sldId id="302" r:id="rId11"/>
    <p:sldId id="310" r:id="rId12"/>
    <p:sldId id="303" r:id="rId13"/>
    <p:sldId id="311" r:id="rId14"/>
    <p:sldId id="304" r:id="rId15"/>
    <p:sldId id="305" r:id="rId16"/>
    <p:sldId id="306" r:id="rId17"/>
    <p:sldId id="312" r:id="rId18"/>
    <p:sldId id="313" r:id="rId19"/>
    <p:sldId id="314" r:id="rId20"/>
    <p:sldId id="315" r:id="rId21"/>
    <p:sldId id="316" r:id="rId22"/>
    <p:sldId id="317" r:id="rId23"/>
    <p:sldId id="318"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997" autoAdjust="0"/>
    <p:restoredTop sz="94619" autoAdjust="0"/>
  </p:normalViewPr>
  <p:slideViewPr>
    <p:cSldViewPr snapToGrid="0">
      <p:cViewPr varScale="1">
        <p:scale>
          <a:sx n="86" d="100"/>
          <a:sy n="86" d="100"/>
        </p:scale>
        <p:origin x="422"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95269" y="1122363"/>
            <a:ext cx="9001462" cy="2387600"/>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595269" y="3602038"/>
            <a:ext cx="9001462"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184DA70-C731-4C70-880D-CCD4705E623C}" type="datetime1">
              <a:rPr lang="en-US" smtClean="0"/>
              <a:t>5/12/2023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8233856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806" y="4289372"/>
            <a:ext cx="10367564" cy="819355"/>
          </a:xfrm>
        </p:spPr>
        <p:txBody>
          <a:bodyPr anchor="b">
            <a:normAutofit/>
          </a:bodyPr>
          <a:lstStyle>
            <a:lvl1pP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913806" y="621321"/>
            <a:ext cx="10367564" cy="3379735"/>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65998" cy="682472"/>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2D6E202-B606-4609-B914-27C9371A1F6D}" type="datetime1">
              <a:rPr lang="en-US" smtClean="0"/>
              <a:t>5/12/2023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421614411"/>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3424859"/>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5" y="4204820"/>
            <a:ext cx="10353761" cy="159218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2D6E202-B606-4609-B914-27C9371A1F6D}" type="datetime1">
              <a:rPr lang="en-US" smtClean="0"/>
              <a:t>5/12/2023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34343652"/>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426812"/>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913794" y="4204821"/>
            <a:ext cx="10353762" cy="1586380"/>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2D6E202-B606-4609-B914-27C9371A1F6D}" type="datetime1">
              <a:rPr lang="en-US" smtClean="0"/>
              <a:t>5/12/2023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p:cNvSpPr txBox="1"/>
          <p:nvPr/>
        </p:nvSpPr>
        <p:spPr>
          <a:xfrm>
            <a:off x="836612" y="735241"/>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657956" y="297209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335405391"/>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806" y="2126942"/>
            <a:ext cx="10355327"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650556"/>
            <a:ext cx="10353763"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2D6E202-B606-4609-B914-27C9371A1F6D}" type="datetime1">
              <a:rPr lang="en-US" smtClean="0"/>
              <a:t>5/12/2023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874238492"/>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4" y="609600"/>
            <a:ext cx="10353762" cy="1325563"/>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4" y="2088319"/>
            <a:ext cx="3298956" cy="823305"/>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913794" y="2911624"/>
            <a:ext cx="3298956"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444878" y="2088320"/>
            <a:ext cx="3298558"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444878" y="2911624"/>
            <a:ext cx="329982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973298" y="2088320"/>
            <a:ext cx="3291211"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976346" y="2911624"/>
            <a:ext cx="329121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62D6E202-B606-4609-B914-27C9371A1F6D}" type="datetime1">
              <a:rPr lang="en-US" smtClean="0"/>
              <a:t>5/12/2023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07297350"/>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913795" y="609600"/>
            <a:ext cx="10353762" cy="1325563"/>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4195899"/>
            <a:ext cx="3298955"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1092020" y="2298987"/>
            <a:ext cx="2940050"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772161"/>
            <a:ext cx="3298955"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442701" y="4195899"/>
            <a:ext cx="3298983"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568996" y="2298987"/>
            <a:ext cx="2930525"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72160"/>
            <a:ext cx="3300336"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973423" y="4195899"/>
            <a:ext cx="3289900"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8152803" y="2298987"/>
            <a:ext cx="2932113"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298" y="4772161"/>
            <a:ext cx="3294258" cy="1019037"/>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62D6E202-B606-4609-B914-27C9371A1F6D}" type="datetime1">
              <a:rPr lang="en-US" smtClean="0"/>
              <a:t>5/12/2023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34952825"/>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2D6E202-B606-4609-B914-27C9371A1F6D}" type="datetime1">
              <a:rPr lang="en-US" smtClean="0"/>
              <a:t>5/12/2023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596941147"/>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609599"/>
            <a:ext cx="254265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4" y="609599"/>
            <a:ext cx="7658705" cy="5181601"/>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2D6E202-B606-4609-B914-27C9371A1F6D}" type="datetime1">
              <a:rPr lang="en-US" smtClean="0"/>
              <a:t>5/12/2023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928102960"/>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BE1D723-8F53-4F53-90B0-1982A396982E}" type="datetime1">
              <a:rPr lang="en-US" smtClean="0"/>
              <a:t>5/12/2023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252552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29244" y="657226"/>
            <a:ext cx="9733512" cy="2852737"/>
          </a:xfrm>
        </p:spPr>
        <p:txBody>
          <a:bodyPr anchor="b">
            <a:normAutofit/>
          </a:bodyPr>
          <a:lstStyle>
            <a:lvl1pPr>
              <a:defRPr sz="3400"/>
            </a:lvl1pPr>
          </a:lstStyle>
          <a:p>
            <a:r>
              <a:rPr lang="en-US"/>
              <a:t>Click to edit Master title style</a:t>
            </a:r>
            <a:endParaRPr lang="en-US" dirty="0"/>
          </a:p>
        </p:txBody>
      </p:sp>
      <p:sp>
        <p:nvSpPr>
          <p:cNvPr id="3" name="Text Placeholder 2"/>
          <p:cNvSpPr>
            <a:spLocks noGrp="1"/>
          </p:cNvSpPr>
          <p:nvPr>
            <p:ph type="body" idx="1"/>
          </p:nvPr>
        </p:nvSpPr>
        <p:spPr>
          <a:xfrm>
            <a:off x="1229244" y="3602038"/>
            <a:ext cx="9733512"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7669AF7-7BEB-44E4-9852-375E34362B5B}" type="datetime1">
              <a:rPr lang="en-US" smtClean="0"/>
              <a:t>5/12/2023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8875195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6321"/>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88319"/>
            <a:ext cx="5106004" cy="370288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3403" y="2088319"/>
            <a:ext cx="5094154" cy="370288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AAAC38D-0552-4C82-B593-E6124DFADBE2}" type="datetime1">
              <a:rPr lang="en-US" smtClean="0"/>
              <a:t>5/12/2023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884674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1804" y="2088320"/>
            <a:ext cx="4879199"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913795" y="2912232"/>
            <a:ext cx="5107208" cy="28789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2003" y="2088320"/>
            <a:ext cx="4865554"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912232"/>
            <a:ext cx="5095357" cy="28789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9DF0F1C-5577-4ACB-BB62-DF8F3C494C7E}" type="datetime1">
              <a:rPr lang="en-US" smtClean="0"/>
              <a:t>5/12/2023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230458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775B394-D9F9-4F0C-B15D-605F45CB9E9F}" type="datetime1">
              <a:rPr lang="en-US" smtClean="0"/>
              <a:t>5/12/2023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251022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9667345-2558-425A-8533-9BFDBCE15005}" type="datetime1">
              <a:rPr lang="en-US" smtClean="0"/>
              <a:t>5/12/2023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356375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8" y="609600"/>
            <a:ext cx="3932237" cy="2362200"/>
          </a:xfrm>
        </p:spPr>
        <p:txBody>
          <a:bodyPr anchor="b">
            <a:normAutofit/>
          </a:bodyPr>
          <a:lstStyle>
            <a:lvl1pPr>
              <a:defRPr sz="2800"/>
            </a:lvl1pPr>
          </a:lstStyle>
          <a:p>
            <a:r>
              <a:rPr lang="en-US"/>
              <a:t>Click to edit Master title style</a:t>
            </a:r>
            <a:endParaRPr lang="en-US" dirty="0"/>
          </a:p>
        </p:txBody>
      </p:sp>
      <p:sp>
        <p:nvSpPr>
          <p:cNvPr id="3" name="Content Placeholder 2"/>
          <p:cNvSpPr>
            <a:spLocks noGrp="1"/>
          </p:cNvSpPr>
          <p:nvPr>
            <p:ph idx="1"/>
          </p:nvPr>
        </p:nvSpPr>
        <p:spPr>
          <a:xfrm>
            <a:off x="5078064" y="609600"/>
            <a:ext cx="6189492" cy="5181600"/>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7228" y="2971800"/>
            <a:ext cx="3932237" cy="2819399"/>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2BEA474-078D-4E9B-9B14-09A87B19DC46}" type="datetime1">
              <a:rPr lang="en-US" smtClean="0"/>
              <a:t>5/12/2023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4500616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7" y="609600"/>
            <a:ext cx="5929773" cy="2362200"/>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4" y="758881"/>
            <a:ext cx="3255356" cy="4883038"/>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971800"/>
            <a:ext cx="5934950" cy="2819400"/>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907D986-8816-4272-A432-0437A28A9828}" type="datetime1">
              <a:rPr lang="en-US" smtClean="0"/>
              <a:t>5/12/2023</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1935056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1" cy="1326321"/>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96064"/>
            <a:ext cx="10353762" cy="3695136"/>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62D6E202-B606-4609-B914-27C9371A1F6D}" type="datetime1">
              <a:rPr lang="en-US" smtClean="0"/>
              <a:t>5/12/2023</a:t>
            </a:fld>
            <a:endParaRPr lang="en-US" dirty="0"/>
          </a:p>
        </p:txBody>
      </p:sp>
      <p:sp>
        <p:nvSpPr>
          <p:cNvPr id="5" name="Footer Placeholder 4"/>
          <p:cNvSpPr>
            <a:spLocks noGrp="1"/>
          </p:cNvSpPr>
          <p:nvPr>
            <p:ph type="ftr" sz="quarter" idx="3"/>
          </p:nvPr>
        </p:nvSpPr>
        <p:spPr>
          <a:xfrm>
            <a:off x="913794" y="5883275"/>
            <a:ext cx="6672865" cy="365125"/>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2384893628"/>
      </p:ext>
    </p:extLst>
  </p:cSld>
  <p:clrMap bg1="dk1" tx1="lt1" bg2="dk2" tx2="lt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 id="2147483724" r:id="rId12"/>
    <p:sldLayoutId id="2147483725" r:id="rId13"/>
    <p:sldLayoutId id="2147483726" r:id="rId14"/>
    <p:sldLayoutId id="2147483727" r:id="rId15"/>
    <p:sldLayoutId id="2147483728" r:id="rId16"/>
    <p:sldLayoutId id="2147483729" r:id="rId17"/>
  </p:sldLayoutIdLst>
  <p:hf sldNum="0" hdr="0" ftr="0" dt="0"/>
  <p:txStyles>
    <p:title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jpe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 close up of a piece of paper with a pencil laying on top">
            <a:extLst>
              <a:ext uri="{FF2B5EF4-FFF2-40B4-BE49-F238E27FC236}">
                <a16:creationId xmlns:a16="http://schemas.microsoft.com/office/drawing/2014/main" id="{65810330-F0B5-43C9-BC34-094FFB5C0529}"/>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20" y="975"/>
            <a:ext cx="12191980" cy="6858000"/>
          </a:xfrm>
          <a:prstGeom prst="rect">
            <a:avLst/>
          </a:prstGeom>
        </p:spPr>
      </p:pic>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8123416" y="1002"/>
            <a:ext cx="3214307" cy="2901694"/>
          </a:xfrm>
        </p:spPr>
        <p:txBody>
          <a:bodyPr anchor="b">
            <a:normAutofit/>
          </a:bodyPr>
          <a:lstStyle/>
          <a:p>
            <a:r>
              <a:rPr lang="en-US" sz="4400" dirty="0">
                <a:solidFill>
                  <a:schemeClr val="bg1"/>
                </a:solidFill>
              </a:rPr>
              <a:t>HR ANALYTIC</a:t>
            </a:r>
          </a:p>
        </p:txBody>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8127750" y="2835761"/>
            <a:ext cx="3205640" cy="774186"/>
          </a:xfrm>
        </p:spPr>
        <p:txBody>
          <a:bodyPr anchor="t">
            <a:normAutofit/>
          </a:bodyPr>
          <a:lstStyle/>
          <a:p>
            <a:pPr>
              <a:lnSpc>
                <a:spcPct val="100000"/>
              </a:lnSpc>
            </a:pPr>
            <a:r>
              <a:rPr lang="en-US" sz="1600" dirty="0">
                <a:solidFill>
                  <a:schemeClr val="bg1"/>
                </a:solidFill>
              </a:rPr>
              <a:t>EMPLOYEE RETENTION</a:t>
            </a:r>
          </a:p>
        </p:txBody>
      </p:sp>
      <p:cxnSp>
        <p:nvCxnSpPr>
          <p:cNvPr id="6" name="Straight Connector 5">
            <a:extLst>
              <a:ext uri="{FF2B5EF4-FFF2-40B4-BE49-F238E27FC236}">
                <a16:creationId xmlns:a16="http://schemas.microsoft.com/office/drawing/2014/main" id="{B3789C03-3BDB-E9CB-BF56-3DF3B657C790}"/>
              </a:ext>
            </a:extLst>
          </p:cNvPr>
          <p:cNvCxnSpPr/>
          <p:nvPr/>
        </p:nvCxnSpPr>
        <p:spPr>
          <a:xfrm>
            <a:off x="8322906" y="3704253"/>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08982A09-AE84-62D3-73ED-D2802809E5D3}"/>
              </a:ext>
            </a:extLst>
          </p:cNvPr>
          <p:cNvCxnSpPr/>
          <p:nvPr/>
        </p:nvCxnSpPr>
        <p:spPr>
          <a:xfrm>
            <a:off x="7791061" y="2902696"/>
            <a:ext cx="334969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3143965"/>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extLst/>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6ECCDB-0235-4DD0-9E0D-38B8FB322B93}"/>
              </a:ext>
            </a:extLst>
          </p:cNvPr>
          <p:cNvSpPr>
            <a:spLocks noGrp="1"/>
          </p:cNvSpPr>
          <p:nvPr>
            <p:ph type="title"/>
          </p:nvPr>
        </p:nvSpPr>
        <p:spPr>
          <a:xfrm>
            <a:off x="913796" y="4572001"/>
            <a:ext cx="3145284" cy="1737360"/>
          </a:xfrm>
        </p:spPr>
        <p:txBody>
          <a:bodyPr>
            <a:normAutofit/>
          </a:bodyPr>
          <a:lstStyle/>
          <a:p>
            <a:pPr algn="r"/>
            <a:r>
              <a:rPr lang="en-IN" sz="2800" dirty="0"/>
              <a:t>KPI 5</a:t>
            </a:r>
            <a:br>
              <a:rPr lang="en-IN" sz="1800" dirty="0"/>
            </a:br>
            <a:br>
              <a:rPr lang="en-IN" sz="1800" dirty="0"/>
            </a:br>
            <a:r>
              <a:rPr lang="en-IN" sz="1800" dirty="0"/>
              <a:t> </a:t>
            </a:r>
            <a:br>
              <a:rPr lang="en-IN" sz="1800" dirty="0"/>
            </a:br>
            <a:r>
              <a:rPr lang="en-IN" sz="1800" dirty="0"/>
              <a:t>Job Role </a:t>
            </a:r>
            <a:br>
              <a:rPr lang="en-IN" sz="1800" dirty="0"/>
            </a:br>
            <a:r>
              <a:rPr lang="en-IN" sz="1800" dirty="0"/>
              <a:t>Vs </a:t>
            </a:r>
            <a:br>
              <a:rPr lang="en-IN" sz="1800" dirty="0"/>
            </a:br>
            <a:r>
              <a:rPr lang="en-IN" sz="1800" dirty="0"/>
              <a:t>Work Life Balance</a:t>
            </a:r>
          </a:p>
        </p:txBody>
      </p:sp>
      <p:sp>
        <p:nvSpPr>
          <p:cNvPr id="13" name="Rectangle 12">
            <a:extLst>
              <a:ext uri="{FF2B5EF4-FFF2-40B4-BE49-F238E27FC236}">
                <a16:creationId xmlns:a16="http://schemas.microsoft.com/office/drawing/2014/main" id="{FF10F2A3-17E2-43F4-9483-468E43A60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23367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FCA77963-0E8C-40BA-8CC2-4EE962B4F73C}"/>
              </a:ext>
            </a:extLst>
          </p:cNvPr>
          <p:cNvPicPr>
            <a:picLocks noChangeAspect="1"/>
          </p:cNvPicPr>
          <p:nvPr/>
        </p:nvPicPr>
        <p:blipFill>
          <a:blip r:embed="rId3"/>
          <a:stretch>
            <a:fillRect/>
          </a:stretch>
        </p:blipFill>
        <p:spPr>
          <a:xfrm>
            <a:off x="1405266" y="643466"/>
            <a:ext cx="9370817" cy="3256359"/>
          </a:xfrm>
          <a:prstGeom prst="rect">
            <a:avLst/>
          </a:prstGeom>
        </p:spPr>
      </p:pic>
      <p:sp>
        <p:nvSpPr>
          <p:cNvPr id="8" name="Content Placeholder 7">
            <a:extLst>
              <a:ext uri="{FF2B5EF4-FFF2-40B4-BE49-F238E27FC236}">
                <a16:creationId xmlns:a16="http://schemas.microsoft.com/office/drawing/2014/main" id="{89ED9F19-AE74-E427-C6D3-DE50DF36DD62}"/>
              </a:ext>
            </a:extLst>
          </p:cNvPr>
          <p:cNvSpPr>
            <a:spLocks noGrp="1"/>
          </p:cNvSpPr>
          <p:nvPr>
            <p:ph idx="1"/>
          </p:nvPr>
        </p:nvSpPr>
        <p:spPr>
          <a:xfrm>
            <a:off x="4380814" y="4571999"/>
            <a:ext cx="6886744" cy="1737359"/>
          </a:xfrm>
        </p:spPr>
        <p:txBody>
          <a:bodyPr anchor="ctr">
            <a:normAutofit/>
          </a:bodyPr>
          <a:lstStyle/>
          <a:p>
            <a:pPr>
              <a:buFont typeface="Wingdings" panose="05000000000000000000" pitchFamily="2" charset="2"/>
              <a:buChar char="Ø"/>
            </a:pPr>
            <a:r>
              <a:rPr lang="en-US" sz="1600" dirty="0"/>
              <a:t>After analyzing the data, it can be concluded that the work-life balance of Research directors and laboratory technicians is poor. This means that they may be struggling to balance their work demands with their personal life and may be experiencing higher levels of stress and burnout.</a:t>
            </a:r>
          </a:p>
          <a:p>
            <a:endParaRPr lang="en-US" sz="1100" dirty="0"/>
          </a:p>
        </p:txBody>
      </p:sp>
    </p:spTree>
    <p:extLst>
      <p:ext uri="{BB962C8B-B14F-4D97-AF65-F5344CB8AC3E}">
        <p14:creationId xmlns:p14="http://schemas.microsoft.com/office/powerpoint/2010/main" val="12868612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extLst/>
          </a:blip>
          <a:stretch/>
        </a:blipFill>
        <a:effectLst/>
      </p:bgPr>
    </p:bg>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559E787A-A567-464A-BB9E-E9B95AA41E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1">
            <a:extLst>
              <a:ext uri="{FF2B5EF4-FFF2-40B4-BE49-F238E27FC236}">
                <a16:creationId xmlns:a16="http://schemas.microsoft.com/office/drawing/2014/main" id="{36A476B5-55AD-43A1-B1FB-5AC76B54F0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61B82191-E885-2535-EFD6-84BEA8F2F836}"/>
              </a:ext>
            </a:extLst>
          </p:cNvPr>
          <p:cNvPicPr>
            <a:picLocks noChangeAspect="1"/>
          </p:cNvPicPr>
          <p:nvPr/>
        </p:nvPicPr>
        <p:blipFill>
          <a:blip r:embed="rId3"/>
          <a:stretch>
            <a:fillRect/>
          </a:stretch>
        </p:blipFill>
        <p:spPr>
          <a:xfrm>
            <a:off x="643467" y="1207093"/>
            <a:ext cx="10905066" cy="4443814"/>
          </a:xfrm>
          <a:prstGeom prst="rect">
            <a:avLst/>
          </a:prstGeom>
        </p:spPr>
      </p:pic>
    </p:spTree>
    <p:extLst>
      <p:ext uri="{BB962C8B-B14F-4D97-AF65-F5344CB8AC3E}">
        <p14:creationId xmlns:p14="http://schemas.microsoft.com/office/powerpoint/2010/main" val="2351007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E950A18-8CDB-D01C-C4E8-8CD00C306BE3}"/>
              </a:ext>
            </a:extLst>
          </p:cNvPr>
          <p:cNvSpPr txBox="1"/>
          <p:nvPr/>
        </p:nvSpPr>
        <p:spPr>
          <a:xfrm>
            <a:off x="1066384" y="749539"/>
            <a:ext cx="10201275" cy="5632311"/>
          </a:xfrm>
          <a:prstGeom prst="rect">
            <a:avLst/>
          </a:prstGeom>
          <a:noFill/>
        </p:spPr>
        <p:txBody>
          <a:bodyPr wrap="square">
            <a:spAutoFit/>
          </a:bodyPr>
          <a:lstStyle/>
          <a:p>
            <a:pPr marL="342900" indent="-342900">
              <a:buFont typeface="Wingdings" panose="05000000000000000000" pitchFamily="2" charset="2"/>
              <a:buChar char="Ø"/>
            </a:pPr>
            <a:r>
              <a:rPr lang="en-US" sz="2000" dirty="0"/>
              <a:t>On the other hand, Sales representatives, managers, Manufacturing Directors, and Sales executives report a fair work-life balance. </a:t>
            </a:r>
          </a:p>
          <a:p>
            <a:pPr marL="342900" indent="-342900">
              <a:buFont typeface="Wingdings" panose="05000000000000000000" pitchFamily="2" charset="2"/>
              <a:buChar char="Ø"/>
            </a:pPr>
            <a:endParaRPr lang="en-US" sz="2000" dirty="0"/>
          </a:p>
          <a:p>
            <a:pPr marL="342900" indent="-342900">
              <a:buFont typeface="Wingdings" panose="05000000000000000000" pitchFamily="2" charset="2"/>
              <a:buChar char="Ø"/>
            </a:pPr>
            <a:r>
              <a:rPr lang="en-US" sz="2000" dirty="0"/>
              <a:t>This implies that they are able to manage their work demands and personal commitments to a certain extent, but may still experience occasional difficulties in finding a good balance.</a:t>
            </a:r>
          </a:p>
          <a:p>
            <a:pPr marL="342900" indent="-342900">
              <a:buFont typeface="Wingdings" panose="05000000000000000000" pitchFamily="2" charset="2"/>
              <a:buChar char="Ø"/>
            </a:pPr>
            <a:endParaRPr lang="en-US" sz="2000" dirty="0"/>
          </a:p>
          <a:p>
            <a:pPr marL="342900" indent="-342900">
              <a:buFont typeface="Wingdings" panose="05000000000000000000" pitchFamily="2" charset="2"/>
              <a:buChar char="Ø"/>
            </a:pPr>
            <a:r>
              <a:rPr lang="en-US" sz="2000" dirty="0"/>
              <a:t>In contrast, the work-life balance of Research Scientists, Healthcare representatives, and Developers is rated as good, indicating that they generally have more control over their workload and are able to manage their personal commitments with work demands relatively well.</a:t>
            </a:r>
          </a:p>
          <a:p>
            <a:pPr marL="342900" indent="-342900">
              <a:buFont typeface="Wingdings" panose="05000000000000000000" pitchFamily="2" charset="2"/>
              <a:buChar char="Ø"/>
            </a:pPr>
            <a:endParaRPr lang="en-US" sz="2000" dirty="0"/>
          </a:p>
          <a:p>
            <a:pPr marL="342900" indent="-342900">
              <a:buFont typeface="Wingdings" panose="05000000000000000000" pitchFamily="2" charset="2"/>
              <a:buChar char="Ø"/>
            </a:pPr>
            <a:r>
              <a:rPr lang="en-US" sz="2000" dirty="0"/>
              <a:t>Lastly, the analysis suggests that employees in the human resources department have an excellent work-life balance. </a:t>
            </a:r>
          </a:p>
          <a:p>
            <a:pPr marL="342900" indent="-342900">
              <a:buFont typeface="Wingdings" panose="05000000000000000000" pitchFamily="2" charset="2"/>
              <a:buChar char="Ø"/>
            </a:pPr>
            <a:endParaRPr lang="en-US" sz="2000" dirty="0"/>
          </a:p>
          <a:p>
            <a:pPr marL="342900" indent="-342900">
              <a:buFont typeface="Wingdings" panose="05000000000000000000" pitchFamily="2" charset="2"/>
              <a:buChar char="Ø"/>
            </a:pPr>
            <a:r>
              <a:rPr lang="en-US" sz="2000" dirty="0"/>
              <a:t>This implies that they are able to manage their work demands in a way that allows them to maintain a healthy work-life balance, which can contribute to their overall job satisfaction and well-being.</a:t>
            </a:r>
            <a:endParaRPr lang="en-IN" sz="2000" dirty="0"/>
          </a:p>
        </p:txBody>
      </p:sp>
    </p:spTree>
    <p:extLst>
      <p:ext uri="{BB962C8B-B14F-4D97-AF65-F5344CB8AC3E}">
        <p14:creationId xmlns:p14="http://schemas.microsoft.com/office/powerpoint/2010/main" val="26120822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extLst/>
          </a:blip>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CAEB2FA-6709-6559-E655-01D811DC4599}"/>
              </a:ext>
            </a:extLst>
          </p:cNvPr>
          <p:cNvPicPr>
            <a:picLocks noChangeAspect="1"/>
          </p:cNvPicPr>
          <p:nvPr/>
        </p:nvPicPr>
        <p:blipFill>
          <a:blip r:embed="rId3"/>
          <a:stretch>
            <a:fillRect/>
          </a:stretch>
        </p:blipFill>
        <p:spPr>
          <a:xfrm>
            <a:off x="643467" y="1373318"/>
            <a:ext cx="7212920" cy="4111364"/>
          </a:xfrm>
          <a:prstGeom prst="rect">
            <a:avLst/>
          </a:prstGeom>
        </p:spPr>
      </p:pic>
      <p:sp>
        <p:nvSpPr>
          <p:cNvPr id="3" name="TextBox 2">
            <a:extLst>
              <a:ext uri="{FF2B5EF4-FFF2-40B4-BE49-F238E27FC236}">
                <a16:creationId xmlns:a16="http://schemas.microsoft.com/office/drawing/2014/main" id="{0670586E-4317-E7ED-10CC-13703F97DFCB}"/>
              </a:ext>
            </a:extLst>
          </p:cNvPr>
          <p:cNvSpPr txBox="1"/>
          <p:nvPr/>
        </p:nvSpPr>
        <p:spPr>
          <a:xfrm>
            <a:off x="8593434" y="822903"/>
            <a:ext cx="2767702" cy="1524000"/>
          </a:xfrm>
          <a:prstGeom prst="rect">
            <a:avLst/>
          </a:prstGeom>
        </p:spPr>
        <p:txBody>
          <a:bodyPr vert="horz" lIns="91440" tIns="45720" rIns="91440" bIns="45720" rtlCol="0" anchor="ctr">
            <a:normAutofit/>
          </a:bodyPr>
          <a:lstStyle/>
          <a:p>
            <a:pPr defTabSz="914400">
              <a:lnSpc>
                <a:spcPct val="120000"/>
              </a:lnSpc>
              <a:spcAft>
                <a:spcPts val="600"/>
              </a:spcAft>
            </a:pPr>
            <a:r>
              <a:rPr lang="en-US" sz="2400" b="1" dirty="0">
                <a:effectLst>
                  <a:outerShdw blurRad="50800" dist="38100" dir="2700000" algn="tl" rotWithShape="0">
                    <a:srgbClr val="000000">
                      <a:alpha val="48000"/>
                    </a:srgbClr>
                  </a:outerShdw>
                </a:effectLst>
              </a:rPr>
              <a:t>KPI 6</a:t>
            </a:r>
          </a:p>
          <a:p>
            <a:pPr defTabSz="914400">
              <a:lnSpc>
                <a:spcPct val="120000"/>
              </a:lnSpc>
              <a:spcAft>
                <a:spcPts val="600"/>
              </a:spcAft>
            </a:pPr>
            <a:r>
              <a:rPr lang="en-US" b="1" dirty="0">
                <a:effectLst>
                  <a:outerShdw blurRad="50800" dist="38100" dir="2700000" algn="tl" rotWithShape="0">
                    <a:srgbClr val="000000">
                      <a:alpha val="48000"/>
                    </a:srgbClr>
                  </a:outerShdw>
                </a:effectLst>
              </a:rPr>
              <a:t>Attrition rate Vs Year        since last Promotion       </a:t>
            </a:r>
          </a:p>
        </p:txBody>
      </p:sp>
      <p:sp>
        <p:nvSpPr>
          <p:cNvPr id="2" name="Rectangle 1">
            <a:extLst>
              <a:ext uri="{FF2B5EF4-FFF2-40B4-BE49-F238E27FC236}">
                <a16:creationId xmlns:a16="http://schemas.microsoft.com/office/drawing/2014/main" id="{AC9602CA-B623-4B75-B9E8-5F85E1E0FF98}"/>
              </a:ext>
            </a:extLst>
          </p:cNvPr>
          <p:cNvSpPr/>
          <p:nvPr/>
        </p:nvSpPr>
        <p:spPr>
          <a:xfrm>
            <a:off x="8593434" y="2990851"/>
            <a:ext cx="2955099" cy="2862322"/>
          </a:xfrm>
          <a:prstGeom prst="rect">
            <a:avLst/>
          </a:prstGeom>
        </p:spPr>
        <p:txBody>
          <a:bodyPr wrap="square">
            <a:spAutoFit/>
          </a:bodyPr>
          <a:lstStyle/>
          <a:p>
            <a:pPr marL="285750" indent="-285750">
              <a:buFont typeface="Wingdings" panose="05000000000000000000" pitchFamily="2" charset="2"/>
              <a:buChar char="Ø"/>
            </a:pPr>
            <a:r>
              <a:rPr lang="en-IN" b="1" dirty="0"/>
              <a:t>Based on the analysis and visualization of the data, the following can be concluded regarding the attrition rate of different departments across various promotion intervals.</a:t>
            </a:r>
          </a:p>
          <a:p>
            <a:endParaRPr lang="en-IN" dirty="0"/>
          </a:p>
        </p:txBody>
      </p:sp>
    </p:spTree>
    <p:extLst>
      <p:ext uri="{BB962C8B-B14F-4D97-AF65-F5344CB8AC3E}">
        <p14:creationId xmlns:p14="http://schemas.microsoft.com/office/powerpoint/2010/main" val="39683168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2C24303-24D9-4275-A271-2ECB9FF1F7A6}"/>
              </a:ext>
            </a:extLst>
          </p:cNvPr>
          <p:cNvPicPr>
            <a:picLocks noChangeAspect="1"/>
          </p:cNvPicPr>
          <p:nvPr/>
        </p:nvPicPr>
        <p:blipFill>
          <a:blip r:embed="rId2"/>
          <a:stretch>
            <a:fillRect/>
          </a:stretch>
        </p:blipFill>
        <p:spPr>
          <a:xfrm>
            <a:off x="6096000" y="746381"/>
            <a:ext cx="5943502" cy="2938509"/>
          </a:xfrm>
          <a:prstGeom prst="rect">
            <a:avLst/>
          </a:prstGeom>
        </p:spPr>
      </p:pic>
      <p:sp>
        <p:nvSpPr>
          <p:cNvPr id="3" name="Rectangle 2">
            <a:extLst>
              <a:ext uri="{FF2B5EF4-FFF2-40B4-BE49-F238E27FC236}">
                <a16:creationId xmlns:a16="http://schemas.microsoft.com/office/drawing/2014/main" id="{64A5D44A-B9DB-45C0-992F-EFB1583B1386}"/>
              </a:ext>
            </a:extLst>
          </p:cNvPr>
          <p:cNvSpPr/>
          <p:nvPr/>
        </p:nvSpPr>
        <p:spPr>
          <a:xfrm>
            <a:off x="164779" y="539537"/>
            <a:ext cx="5560381" cy="738664"/>
          </a:xfrm>
          <a:prstGeom prst="rect">
            <a:avLst/>
          </a:prstGeom>
        </p:spPr>
        <p:txBody>
          <a:bodyPr wrap="square">
            <a:spAutoFit/>
          </a:bodyPr>
          <a:lstStyle/>
          <a:p>
            <a:r>
              <a:rPr lang="en-US" sz="1400" dirty="0"/>
              <a:t>For employees who have been promoted within the last 0-5 years, the Research &amp; Development department has the highest attrition rate, while the Hardware department has the lowest attrition rate.</a:t>
            </a:r>
          </a:p>
        </p:txBody>
      </p:sp>
      <p:sp>
        <p:nvSpPr>
          <p:cNvPr id="4" name="Rectangle 3">
            <a:extLst>
              <a:ext uri="{FF2B5EF4-FFF2-40B4-BE49-F238E27FC236}">
                <a16:creationId xmlns:a16="http://schemas.microsoft.com/office/drawing/2014/main" id="{C2DE8CC4-4C59-4326-9AEC-77683BBF867A}"/>
              </a:ext>
            </a:extLst>
          </p:cNvPr>
          <p:cNvSpPr/>
          <p:nvPr/>
        </p:nvSpPr>
        <p:spPr>
          <a:xfrm>
            <a:off x="164780" y="1350872"/>
            <a:ext cx="5596828" cy="738664"/>
          </a:xfrm>
          <a:prstGeom prst="rect">
            <a:avLst/>
          </a:prstGeom>
        </p:spPr>
        <p:txBody>
          <a:bodyPr wrap="square">
            <a:spAutoFit/>
          </a:bodyPr>
          <a:lstStyle/>
          <a:p>
            <a:r>
              <a:rPr lang="en-US" sz="1400" dirty="0"/>
              <a:t>For employees who have been promoted within the last 6-10 years, the Human resources department has the highest attrition rate, while the Software department has the lowest attrition rate.</a:t>
            </a:r>
          </a:p>
        </p:txBody>
      </p:sp>
      <p:sp>
        <p:nvSpPr>
          <p:cNvPr id="5" name="Rectangle 4">
            <a:extLst>
              <a:ext uri="{FF2B5EF4-FFF2-40B4-BE49-F238E27FC236}">
                <a16:creationId xmlns:a16="http://schemas.microsoft.com/office/drawing/2014/main" id="{9FBE0186-1021-4B7E-9308-1971E72220BB}"/>
              </a:ext>
            </a:extLst>
          </p:cNvPr>
          <p:cNvSpPr/>
          <p:nvPr/>
        </p:nvSpPr>
        <p:spPr>
          <a:xfrm>
            <a:off x="164780" y="2215636"/>
            <a:ext cx="5596828" cy="738664"/>
          </a:xfrm>
          <a:prstGeom prst="rect">
            <a:avLst/>
          </a:prstGeom>
        </p:spPr>
        <p:txBody>
          <a:bodyPr wrap="square">
            <a:spAutoFit/>
          </a:bodyPr>
          <a:lstStyle/>
          <a:p>
            <a:r>
              <a:rPr lang="en-US" sz="1400" dirty="0"/>
              <a:t>For employees who have been promoted within the last 11-15 years, the Support department has the highest attrition rate, while the Sales department has the lowest attrition rate.</a:t>
            </a:r>
          </a:p>
        </p:txBody>
      </p:sp>
      <p:sp>
        <p:nvSpPr>
          <p:cNvPr id="6" name="Rectangle 5">
            <a:extLst>
              <a:ext uri="{FF2B5EF4-FFF2-40B4-BE49-F238E27FC236}">
                <a16:creationId xmlns:a16="http://schemas.microsoft.com/office/drawing/2014/main" id="{B5E367AB-BE01-4378-8989-F60227A067E7}"/>
              </a:ext>
            </a:extLst>
          </p:cNvPr>
          <p:cNvSpPr/>
          <p:nvPr/>
        </p:nvSpPr>
        <p:spPr>
          <a:xfrm>
            <a:off x="164780" y="3064149"/>
            <a:ext cx="5596828" cy="738664"/>
          </a:xfrm>
          <a:prstGeom prst="rect">
            <a:avLst/>
          </a:prstGeom>
        </p:spPr>
        <p:txBody>
          <a:bodyPr wrap="square">
            <a:spAutoFit/>
          </a:bodyPr>
          <a:lstStyle/>
          <a:p>
            <a:r>
              <a:rPr lang="en-US" sz="1400" dirty="0"/>
              <a:t>For employees who have been promoted within the last 16-20 years, the Software department has the highest attrition rate, while the Hardware department has the lowest attrition rate.</a:t>
            </a:r>
          </a:p>
        </p:txBody>
      </p:sp>
      <p:sp>
        <p:nvSpPr>
          <p:cNvPr id="7" name="Rectangle 6">
            <a:extLst>
              <a:ext uri="{FF2B5EF4-FFF2-40B4-BE49-F238E27FC236}">
                <a16:creationId xmlns:a16="http://schemas.microsoft.com/office/drawing/2014/main" id="{DBF33F44-8B10-4936-AA81-3CF7AF961165}"/>
              </a:ext>
            </a:extLst>
          </p:cNvPr>
          <p:cNvSpPr/>
          <p:nvPr/>
        </p:nvSpPr>
        <p:spPr>
          <a:xfrm>
            <a:off x="164780" y="3928913"/>
            <a:ext cx="5560381" cy="738664"/>
          </a:xfrm>
          <a:prstGeom prst="rect">
            <a:avLst/>
          </a:prstGeom>
        </p:spPr>
        <p:txBody>
          <a:bodyPr wrap="square">
            <a:spAutoFit/>
          </a:bodyPr>
          <a:lstStyle/>
          <a:p>
            <a:r>
              <a:rPr lang="en-US" sz="1400" dirty="0"/>
              <a:t>For employees who have been promoted within the last 21-25 years, the Software department has the highest attrition rate, while the Support department has the lowest attrition rate.</a:t>
            </a:r>
          </a:p>
        </p:txBody>
      </p:sp>
      <p:sp>
        <p:nvSpPr>
          <p:cNvPr id="8" name="Rectangle 7">
            <a:extLst>
              <a:ext uri="{FF2B5EF4-FFF2-40B4-BE49-F238E27FC236}">
                <a16:creationId xmlns:a16="http://schemas.microsoft.com/office/drawing/2014/main" id="{CE05DEDD-BB42-4F4C-97B5-61BF192ACD4B}"/>
              </a:ext>
            </a:extLst>
          </p:cNvPr>
          <p:cNvSpPr/>
          <p:nvPr/>
        </p:nvSpPr>
        <p:spPr>
          <a:xfrm>
            <a:off x="164780" y="4793677"/>
            <a:ext cx="5596828" cy="738664"/>
          </a:xfrm>
          <a:prstGeom prst="rect">
            <a:avLst/>
          </a:prstGeom>
        </p:spPr>
        <p:txBody>
          <a:bodyPr wrap="square">
            <a:spAutoFit/>
          </a:bodyPr>
          <a:lstStyle/>
          <a:p>
            <a:r>
              <a:rPr lang="en-US" sz="1400" dirty="0"/>
              <a:t>For employees who have been promoted within the last 26-30 years, the Support department has the highest attrition rate, while the Human resources department has the lowest attrition rate.</a:t>
            </a:r>
          </a:p>
        </p:txBody>
      </p:sp>
      <p:sp>
        <p:nvSpPr>
          <p:cNvPr id="9" name="Rectangle 8">
            <a:extLst>
              <a:ext uri="{FF2B5EF4-FFF2-40B4-BE49-F238E27FC236}">
                <a16:creationId xmlns:a16="http://schemas.microsoft.com/office/drawing/2014/main" id="{3DB7B2D4-74DA-4F43-8985-36FF77B0E6F0}"/>
              </a:ext>
            </a:extLst>
          </p:cNvPr>
          <p:cNvSpPr/>
          <p:nvPr/>
        </p:nvSpPr>
        <p:spPr>
          <a:xfrm>
            <a:off x="164780" y="5642190"/>
            <a:ext cx="5596828" cy="738664"/>
          </a:xfrm>
          <a:prstGeom prst="rect">
            <a:avLst/>
          </a:prstGeom>
        </p:spPr>
        <p:txBody>
          <a:bodyPr wrap="square">
            <a:spAutoFit/>
          </a:bodyPr>
          <a:lstStyle/>
          <a:p>
            <a:r>
              <a:rPr lang="en-US" sz="1400" dirty="0"/>
              <a:t>For employees who have been promoted more than 30 years ago, the Software department has the highest attrition rate, while the Human resources department has the lowest attrition rate.</a:t>
            </a:r>
          </a:p>
        </p:txBody>
      </p:sp>
      <p:sp>
        <p:nvSpPr>
          <p:cNvPr id="10" name="Rectangle 9">
            <a:extLst>
              <a:ext uri="{FF2B5EF4-FFF2-40B4-BE49-F238E27FC236}">
                <a16:creationId xmlns:a16="http://schemas.microsoft.com/office/drawing/2014/main" id="{B0C17CC1-64F9-4AD0-A3A4-DF9CE2BBF6E9}"/>
              </a:ext>
            </a:extLst>
          </p:cNvPr>
          <p:cNvSpPr/>
          <p:nvPr/>
        </p:nvSpPr>
        <p:spPr>
          <a:xfrm>
            <a:off x="6083718" y="4193512"/>
            <a:ext cx="5473730" cy="1200329"/>
          </a:xfrm>
          <a:prstGeom prst="rect">
            <a:avLst/>
          </a:prstGeom>
        </p:spPr>
        <p:txBody>
          <a:bodyPr wrap="square">
            <a:spAutoFit/>
          </a:bodyPr>
          <a:lstStyle/>
          <a:p>
            <a:r>
              <a:rPr lang="en-US" dirty="0"/>
              <a:t>In summary, the attrition rate varies across different departments and promotion intervals, with some departments experiencing higher attrition rates compared to others.</a:t>
            </a:r>
            <a:endParaRPr lang="en-IN" dirty="0"/>
          </a:p>
        </p:txBody>
      </p:sp>
    </p:spTree>
    <p:extLst>
      <p:ext uri="{BB962C8B-B14F-4D97-AF65-F5344CB8AC3E}">
        <p14:creationId xmlns:p14="http://schemas.microsoft.com/office/powerpoint/2010/main" val="28334435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C821777-3A3B-437E-B5C1-FBC7B0F48C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8BB1B56-A5C8-4A6E-BEB1-70C98B4D226B}"/>
              </a:ext>
            </a:extLst>
          </p:cNvPr>
          <p:cNvSpPr>
            <a:spLocks noGrp="1"/>
          </p:cNvSpPr>
          <p:nvPr>
            <p:ph type="title"/>
          </p:nvPr>
        </p:nvSpPr>
        <p:spPr>
          <a:xfrm>
            <a:off x="7872575" y="628651"/>
            <a:ext cx="3643150" cy="4792982"/>
          </a:xfrm>
        </p:spPr>
        <p:txBody>
          <a:bodyPr vert="horz" lIns="91440" tIns="45720" rIns="91440" bIns="45720" rtlCol="0" anchor="b">
            <a:normAutofit/>
          </a:bodyPr>
          <a:lstStyle/>
          <a:p>
            <a:pPr marL="457200" indent="-457200" algn="l">
              <a:buFont typeface="Wingdings" panose="05000000000000000000" pitchFamily="2" charset="2"/>
              <a:buChar char="Ø"/>
            </a:pPr>
            <a:r>
              <a:rPr lang="en-US" sz="2800" dirty="0" err="1">
                <a:solidFill>
                  <a:srgbClr val="FFFFFF"/>
                </a:solidFill>
              </a:rPr>
              <a:t>Kpi</a:t>
            </a:r>
            <a:r>
              <a:rPr lang="en-US" sz="2800" dirty="0">
                <a:solidFill>
                  <a:srgbClr val="FFFFFF"/>
                </a:solidFill>
              </a:rPr>
              <a:t> 7 </a:t>
            </a:r>
            <a:br>
              <a:rPr lang="en-US" sz="2800" dirty="0">
                <a:solidFill>
                  <a:srgbClr val="FFFFFF"/>
                </a:solidFill>
              </a:rPr>
            </a:br>
            <a:br>
              <a:rPr lang="en-US" sz="2800" dirty="0">
                <a:solidFill>
                  <a:srgbClr val="FFFFFF"/>
                </a:solidFill>
              </a:rPr>
            </a:br>
            <a:r>
              <a:rPr lang="en-US" sz="2000" dirty="0">
                <a:solidFill>
                  <a:srgbClr val="FFFFFF"/>
                </a:solidFill>
              </a:rPr>
              <a:t>Job satisfaction and job involvement = organizational commitment</a:t>
            </a:r>
            <a:br>
              <a:rPr lang="en-US" sz="2000" dirty="0">
                <a:solidFill>
                  <a:srgbClr val="FFFFFF"/>
                </a:solidFill>
              </a:rPr>
            </a:br>
            <a:br>
              <a:rPr lang="en-US" sz="2000" dirty="0">
                <a:solidFill>
                  <a:srgbClr val="FFFFFF"/>
                </a:solidFill>
              </a:rPr>
            </a:br>
            <a:br>
              <a:rPr lang="en-US" sz="2000" dirty="0">
                <a:solidFill>
                  <a:srgbClr val="FFFFFF"/>
                </a:solidFill>
              </a:rPr>
            </a:br>
            <a:r>
              <a:rPr lang="en-US" sz="1600" b="0" dirty="0">
                <a:solidFill>
                  <a:schemeClr val="bg1"/>
                </a:solidFill>
                <a:effectLst/>
              </a:rPr>
              <a:t>Job satisfaction and job involvement can certainly help to reduce attrition, as both of these factors are closely linked to employee retention.</a:t>
            </a:r>
            <a:endParaRPr lang="en-US" sz="2800" dirty="0">
              <a:solidFill>
                <a:schemeClr val="bg1"/>
              </a:solidFill>
            </a:endParaRPr>
          </a:p>
        </p:txBody>
      </p:sp>
      <p:sp>
        <p:nvSpPr>
          <p:cNvPr id="12" name="Rectangle 11">
            <a:extLst>
              <a:ext uri="{FF2B5EF4-FFF2-40B4-BE49-F238E27FC236}">
                <a16:creationId xmlns:a16="http://schemas.microsoft.com/office/drawing/2014/main" id="{A31AD40C-CE73-4162-8681-421B8AF943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2475" y="733425"/>
            <a:ext cx="6696075" cy="5391150"/>
          </a:xfrm>
          <a:prstGeom prst="rect">
            <a:avLst/>
          </a:prstGeom>
          <a:solidFill>
            <a:schemeClr val="bg1"/>
          </a:solidFill>
          <a:ln w="190500" cap="sq">
            <a:solidFill>
              <a:schemeClr val="bg1"/>
            </a:solidFill>
            <a:miter lim="800000"/>
          </a:ln>
          <a:effectLst>
            <a:outerShdw blurRad="54991" dist="17780" dir="5400000" algn="ctr" rotWithShape="0">
              <a:schemeClr val="bg1">
                <a:alpha val="40000"/>
              </a:schemeClr>
            </a:outerShdw>
          </a:effectLst>
          <a:scene3d>
            <a:camera prst="orthographicFront"/>
            <a:lightRig rig="twoPt" dir="t">
              <a:rot lat="0" lon="0" rev="7200000"/>
            </a:lightRig>
          </a:scene3d>
          <a:sp3d>
            <a:bevelT w="2540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71C8B6B6-BDF6-4405-A9E5-223F7772614A}"/>
              </a:ext>
            </a:extLst>
          </p:cNvPr>
          <p:cNvPicPr>
            <a:picLocks noGrp="1" noChangeAspect="1"/>
          </p:cNvPicPr>
          <p:nvPr>
            <p:ph idx="1"/>
          </p:nvPr>
        </p:nvPicPr>
        <p:blipFill>
          <a:blip r:embed="rId2"/>
          <a:stretch>
            <a:fillRect/>
          </a:stretch>
        </p:blipFill>
        <p:spPr>
          <a:xfrm>
            <a:off x="1137490" y="1436368"/>
            <a:ext cx="5926045" cy="3985265"/>
          </a:xfrm>
          <a:prstGeom prst="rect">
            <a:avLst/>
          </a:prstGeom>
        </p:spPr>
      </p:pic>
      <p:sp>
        <p:nvSpPr>
          <p:cNvPr id="14" name="Rectangle 13">
            <a:extLst>
              <a:ext uri="{FF2B5EF4-FFF2-40B4-BE49-F238E27FC236}">
                <a16:creationId xmlns:a16="http://schemas.microsoft.com/office/drawing/2014/main" id="{707A3B9D-B1BA-4989-A535-1A6D8D402C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7654" y="799817"/>
            <a:ext cx="6565717" cy="5258367"/>
          </a:xfrm>
          <a:prstGeom prst="rect">
            <a:avLst/>
          </a:prstGeom>
          <a:noFill/>
          <a:ln w="12700">
            <a:solidFill>
              <a:srgbClr val="2A5B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9954184"/>
      </p:ext>
    </p:extLst>
  </p:cSld>
  <p:clrMapOvr>
    <a:overrideClrMapping bg1="lt1" tx1="dk1" bg2="lt2" tx2="dk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CC54D4-7474-4802-A898-F9760D4B21A2}"/>
              </a:ext>
            </a:extLst>
          </p:cNvPr>
          <p:cNvSpPr>
            <a:spLocks noGrp="1"/>
          </p:cNvSpPr>
          <p:nvPr>
            <p:ph type="title"/>
          </p:nvPr>
        </p:nvSpPr>
        <p:spPr>
          <a:xfrm>
            <a:off x="8001000" y="293810"/>
            <a:ext cx="3266556" cy="4060193"/>
          </a:xfrm>
        </p:spPr>
        <p:txBody>
          <a:bodyPr>
            <a:noAutofit/>
          </a:bodyPr>
          <a:lstStyle/>
          <a:p>
            <a:pPr marL="285750" indent="-285750" algn="l">
              <a:buFont typeface="Wingdings" panose="05000000000000000000" pitchFamily="2" charset="2"/>
              <a:buChar char="Ø"/>
            </a:pPr>
            <a:r>
              <a:rPr lang="en-US" sz="1400" b="0" dirty="0">
                <a:effectLst/>
                <a:latin typeface="Arial Rounded MT Bold" panose="020F0704030504030204" pitchFamily="34" charset="0"/>
              </a:rPr>
              <a:t>Job satisfaction refers to an employee's overall feelings about their job, including factors such as pay, work environment, management, and career development opportunities. When employees are satisfied with their job, they are more likely to feel committed to their employer and to stay with the organization.</a:t>
            </a:r>
            <a:endParaRPr lang="en-IN" sz="900" dirty="0">
              <a:latin typeface="Arial Rounded MT Bold" panose="020F0704030504030204" pitchFamily="34" charset="0"/>
            </a:endParaRPr>
          </a:p>
        </p:txBody>
      </p:sp>
      <p:pic>
        <p:nvPicPr>
          <p:cNvPr id="4" name="Picture 3">
            <a:extLst>
              <a:ext uri="{FF2B5EF4-FFF2-40B4-BE49-F238E27FC236}">
                <a16:creationId xmlns:a16="http://schemas.microsoft.com/office/drawing/2014/main" id="{C851D3F6-592D-45F9-8366-E50D0A5CDEB7}"/>
              </a:ext>
            </a:extLst>
          </p:cNvPr>
          <p:cNvPicPr>
            <a:picLocks noChangeAspect="1"/>
          </p:cNvPicPr>
          <p:nvPr/>
        </p:nvPicPr>
        <p:blipFill>
          <a:blip r:embed="rId2"/>
          <a:stretch>
            <a:fillRect/>
          </a:stretch>
        </p:blipFill>
        <p:spPr>
          <a:xfrm>
            <a:off x="314326" y="293808"/>
            <a:ext cx="7438484" cy="3674509"/>
          </a:xfrm>
          <a:prstGeom prst="rect">
            <a:avLst/>
          </a:prstGeom>
        </p:spPr>
      </p:pic>
      <p:sp>
        <p:nvSpPr>
          <p:cNvPr id="5" name="Rectangle 4">
            <a:extLst>
              <a:ext uri="{FF2B5EF4-FFF2-40B4-BE49-F238E27FC236}">
                <a16:creationId xmlns:a16="http://schemas.microsoft.com/office/drawing/2014/main" id="{EB33E310-8A00-4DEF-988B-391C92720392}"/>
              </a:ext>
            </a:extLst>
          </p:cNvPr>
          <p:cNvSpPr/>
          <p:nvPr/>
        </p:nvSpPr>
        <p:spPr>
          <a:xfrm>
            <a:off x="145001" y="4354003"/>
            <a:ext cx="11653421" cy="1815882"/>
          </a:xfrm>
          <a:prstGeom prst="rect">
            <a:avLst/>
          </a:prstGeom>
        </p:spPr>
        <p:txBody>
          <a:bodyPr wrap="square">
            <a:spAutoFit/>
          </a:bodyPr>
          <a:lstStyle/>
          <a:p>
            <a:pPr marL="285750" indent="-285750">
              <a:buFont typeface="Wingdings" panose="05000000000000000000" pitchFamily="2" charset="2"/>
              <a:buChar char="Ø"/>
            </a:pPr>
            <a:r>
              <a:rPr lang="en-US" sz="1600" dirty="0"/>
              <a:t>Job involvement, on the other hand, refers to the degree to which an employee feels connected to their job and engaged in their work. When employees are highly involved in their job, they are more likely to feel a sense of purpose and fulfillment, which can lead to greater job satisfaction and ultimately reduce the likelihood of attrition.</a:t>
            </a:r>
          </a:p>
          <a:p>
            <a:pPr marL="285750" indent="-285750">
              <a:buFont typeface="Wingdings" panose="05000000000000000000" pitchFamily="2" charset="2"/>
              <a:buChar char="Ø"/>
            </a:pPr>
            <a:endParaRPr lang="en-US" sz="1600" dirty="0"/>
          </a:p>
          <a:p>
            <a:pPr marL="285750" indent="-285750">
              <a:buFont typeface="Wingdings" panose="05000000000000000000" pitchFamily="2" charset="2"/>
              <a:buChar char="Ø"/>
            </a:pPr>
            <a:r>
              <a:rPr lang="en-US" sz="1600" dirty="0"/>
              <a:t>In combination, job satisfaction and job involvement can create a positive cycle where employees are more likely to stay with the organization and be productive and engaged in their work, which in turn can lead to even greater job satisfaction and involvement.</a:t>
            </a:r>
            <a:endParaRPr lang="en-IN" sz="1400" dirty="0"/>
          </a:p>
        </p:txBody>
      </p:sp>
    </p:spTree>
    <p:extLst>
      <p:ext uri="{BB962C8B-B14F-4D97-AF65-F5344CB8AC3E}">
        <p14:creationId xmlns:p14="http://schemas.microsoft.com/office/powerpoint/2010/main" val="5388609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extLst/>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4698CF-0A4C-481C-9232-5374A856BE2E}"/>
              </a:ext>
            </a:extLst>
          </p:cNvPr>
          <p:cNvSpPr>
            <a:spLocks noGrp="1"/>
          </p:cNvSpPr>
          <p:nvPr>
            <p:ph type="title"/>
          </p:nvPr>
        </p:nvSpPr>
        <p:spPr>
          <a:xfrm>
            <a:off x="6435091" y="609600"/>
            <a:ext cx="4832465" cy="1326321"/>
          </a:xfrm>
        </p:spPr>
        <p:txBody>
          <a:bodyPr vert="horz" lIns="91440" tIns="45720" rIns="91440" bIns="45720" rtlCol="0" anchor="ctr">
            <a:normAutofit fontScale="90000"/>
          </a:bodyPr>
          <a:lstStyle/>
          <a:p>
            <a:r>
              <a:rPr lang="en-US" sz="2700" dirty="0" err="1"/>
              <a:t>Kpi</a:t>
            </a:r>
            <a:r>
              <a:rPr lang="en-US" sz="2700" dirty="0"/>
              <a:t> 8</a:t>
            </a:r>
            <a:br>
              <a:rPr lang="en-US" sz="1400" dirty="0"/>
            </a:br>
            <a:br>
              <a:rPr lang="en-US" sz="1400" dirty="0"/>
            </a:br>
            <a:r>
              <a:rPr lang="en-US" sz="2000" dirty="0"/>
              <a:t>Employee’s performance and salary hike</a:t>
            </a:r>
            <a:br>
              <a:rPr lang="en-US" sz="1400" dirty="0"/>
            </a:br>
            <a:br>
              <a:rPr lang="en-US" sz="1400" dirty="0"/>
            </a:br>
            <a:endParaRPr lang="en-US" sz="1400" dirty="0"/>
          </a:p>
        </p:txBody>
      </p:sp>
      <p:sp>
        <p:nvSpPr>
          <p:cNvPr id="11" name="Rectangle 10">
            <a:extLst>
              <a:ext uri="{FF2B5EF4-FFF2-40B4-BE49-F238E27FC236}">
                <a16:creationId xmlns:a16="http://schemas.microsoft.com/office/drawing/2014/main" id="{7FBC4875-DB6D-4EE2-9DDB-2110004516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2475" y="733425"/>
            <a:ext cx="5229225" cy="5391150"/>
          </a:xfrm>
          <a:prstGeom prst="rect">
            <a:avLst/>
          </a:prstGeom>
          <a:solidFill>
            <a:schemeClr val="tx1"/>
          </a:solidFill>
          <a:ln w="190500" cap="sq">
            <a:solidFill>
              <a:srgbClr val="FFFFFF"/>
            </a:solidFill>
            <a:miter lim="800000"/>
          </a:ln>
          <a:effectLst>
            <a:outerShdw blurRad="54991" dist="17780" dir="5400000" algn="ctr" rotWithShape="0">
              <a:schemeClr val="bg1">
                <a:alpha val="40000"/>
              </a:schemeClr>
            </a:outerShdw>
          </a:effectLst>
          <a:scene3d>
            <a:camera prst="orthographicFront"/>
            <a:lightRig rig="twoPt" dir="t">
              <a:rot lat="0" lon="0" rev="7200000"/>
            </a:lightRig>
          </a:scene3d>
          <a:sp3d>
            <a:bevelT w="2540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5">
            <a:extLst>
              <a:ext uri="{FF2B5EF4-FFF2-40B4-BE49-F238E27FC236}">
                <a16:creationId xmlns:a16="http://schemas.microsoft.com/office/drawing/2014/main" id="{3C79CE37-C54A-4118-99FA-F2FEE42EDDA8}"/>
              </a:ext>
            </a:extLst>
          </p:cNvPr>
          <p:cNvPicPr>
            <a:picLocks noGrp="1" noChangeAspect="1"/>
          </p:cNvPicPr>
          <p:nvPr>
            <p:ph idx="1"/>
          </p:nvPr>
        </p:nvPicPr>
        <p:blipFill rotWithShape="1">
          <a:blip r:embed="rId3"/>
          <a:srcRect b="425"/>
          <a:stretch/>
        </p:blipFill>
        <p:spPr>
          <a:xfrm>
            <a:off x="1141857" y="1114868"/>
            <a:ext cx="4450460" cy="4628265"/>
          </a:xfrm>
          <a:prstGeom prst="rect">
            <a:avLst/>
          </a:prstGeom>
        </p:spPr>
      </p:pic>
      <p:sp>
        <p:nvSpPr>
          <p:cNvPr id="13" name="Rectangle 12">
            <a:extLst>
              <a:ext uri="{FF2B5EF4-FFF2-40B4-BE49-F238E27FC236}">
                <a16:creationId xmlns:a16="http://schemas.microsoft.com/office/drawing/2014/main" id="{97B3A8C4-2A9E-4595-91F9-179B47C580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2496" y="799817"/>
            <a:ext cx="5109182" cy="5258367"/>
          </a:xfrm>
          <a:prstGeom prst="rect">
            <a:avLst/>
          </a:prstGeom>
          <a:no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a:extLst>
              <a:ext uri="{FF2B5EF4-FFF2-40B4-BE49-F238E27FC236}">
                <a16:creationId xmlns:a16="http://schemas.microsoft.com/office/drawing/2014/main" id="{B174D99F-E9AC-4C83-88E5-E5A420742F9E}"/>
              </a:ext>
            </a:extLst>
          </p:cNvPr>
          <p:cNvSpPr>
            <a:spLocks noGrp="1"/>
          </p:cNvSpPr>
          <p:nvPr>
            <p:ph type="body" sz="half" idx="2"/>
          </p:nvPr>
        </p:nvSpPr>
        <p:spPr>
          <a:xfrm>
            <a:off x="6435091" y="2096064"/>
            <a:ext cx="4832465" cy="3695136"/>
          </a:xfrm>
        </p:spPr>
        <p:txBody>
          <a:bodyPr vert="horz" lIns="91440" tIns="45720" rIns="91440" bIns="45720" rtlCol="0">
            <a:normAutofit lnSpcReduction="10000"/>
          </a:bodyPr>
          <a:lstStyle/>
          <a:p>
            <a:pPr marL="57150" indent="-285750" algn="l">
              <a:buFont typeface="Wingdings" panose="05000000000000000000" pitchFamily="2" charset="2"/>
              <a:buChar char="Ø"/>
            </a:pPr>
            <a:r>
              <a:rPr lang="en-US" dirty="0">
                <a:effectLst/>
              </a:rPr>
              <a:t>Employee performance and salary hike can have a significant impact on attrition, as they are closely related to an employee's job satisfaction and motivation.</a:t>
            </a:r>
          </a:p>
          <a:p>
            <a:pPr marL="57150" indent="-285750" algn="l">
              <a:buFont typeface="Wingdings" panose="05000000000000000000" pitchFamily="2" charset="2"/>
              <a:buChar char="Ø"/>
            </a:pPr>
            <a:r>
              <a:rPr lang="en-US" dirty="0">
                <a:effectLst/>
              </a:rPr>
              <a:t>When employees feel that their performance is not being adequately recognized or rewarded, they may become disengaged and start to look for other job opportunities. Similarly, if employees feel that their salary is not competitive with industry standards or not commensurate with their skills and experience, they may also be more likely to leave the organization.</a:t>
            </a:r>
            <a:endParaRPr lang="en-US" dirty="0"/>
          </a:p>
        </p:txBody>
      </p:sp>
    </p:spTree>
    <p:extLst>
      <p:ext uri="{BB962C8B-B14F-4D97-AF65-F5344CB8AC3E}">
        <p14:creationId xmlns:p14="http://schemas.microsoft.com/office/powerpoint/2010/main" val="15829618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extLst/>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0F2358-3F56-4048-91C5-F3E411BDA17D}"/>
              </a:ext>
            </a:extLst>
          </p:cNvPr>
          <p:cNvSpPr>
            <a:spLocks noGrp="1"/>
          </p:cNvSpPr>
          <p:nvPr>
            <p:ph type="title"/>
          </p:nvPr>
        </p:nvSpPr>
        <p:spPr>
          <a:xfrm>
            <a:off x="643467" y="643467"/>
            <a:ext cx="3361498" cy="1267810"/>
          </a:xfrm>
        </p:spPr>
        <p:txBody>
          <a:bodyPr anchor="b">
            <a:normAutofit/>
          </a:bodyPr>
          <a:lstStyle/>
          <a:p>
            <a:pPr algn="l"/>
            <a:r>
              <a:rPr lang="en-IN" sz="2400"/>
              <a:t>Kpi 9 </a:t>
            </a:r>
            <a:br>
              <a:rPr lang="en-IN" sz="2400"/>
            </a:br>
            <a:r>
              <a:rPr lang="en-IN" sz="2400"/>
              <a:t>Distance from home</a:t>
            </a:r>
          </a:p>
        </p:txBody>
      </p:sp>
      <p:sp>
        <p:nvSpPr>
          <p:cNvPr id="16" name="Content Placeholder 15">
            <a:extLst>
              <a:ext uri="{FF2B5EF4-FFF2-40B4-BE49-F238E27FC236}">
                <a16:creationId xmlns:a16="http://schemas.microsoft.com/office/drawing/2014/main" id="{77FA8686-F79E-3686-6874-39390532951C}"/>
              </a:ext>
            </a:extLst>
          </p:cNvPr>
          <p:cNvSpPr>
            <a:spLocks noGrp="1"/>
          </p:cNvSpPr>
          <p:nvPr>
            <p:ph idx="1"/>
          </p:nvPr>
        </p:nvSpPr>
        <p:spPr>
          <a:xfrm>
            <a:off x="643467" y="2096063"/>
            <a:ext cx="3361498" cy="4028512"/>
          </a:xfrm>
        </p:spPr>
        <p:txBody>
          <a:bodyPr>
            <a:normAutofit fontScale="85000" lnSpcReduction="20000"/>
          </a:bodyPr>
          <a:lstStyle/>
          <a:p>
            <a:r>
              <a:rPr lang="en-US" sz="1600" dirty="0">
                <a:effectLst/>
              </a:rPr>
              <a:t>Distance from home can certainly affect the attrition rate of employees, as it can impact their work-life balance and overall job satisfaction.</a:t>
            </a:r>
          </a:p>
          <a:p>
            <a:r>
              <a:rPr lang="en-US" sz="1700" dirty="0">
                <a:effectLst/>
              </a:rPr>
              <a:t>When employees have to commute long distances to work, they may experience increased stress and fatigue, which can affect their productivity and job performance. Additionally, longer commutes can take away from the time employees have to spend with their families and engage in other activities outside of work. Over time, these factors can lead to burnout and a decreased sense of job satisfaction.</a:t>
            </a:r>
            <a:endParaRPr lang="en-US" sz="1000" dirty="0"/>
          </a:p>
        </p:txBody>
      </p:sp>
      <p:sp>
        <p:nvSpPr>
          <p:cNvPr id="19" name="Rectangle 18">
            <a:extLst>
              <a:ext uri="{FF2B5EF4-FFF2-40B4-BE49-F238E27FC236}">
                <a16:creationId xmlns:a16="http://schemas.microsoft.com/office/drawing/2014/main" id="{B1007713-5891-46A9-BACA-FAD760FE23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8793" y="733425"/>
            <a:ext cx="6696075" cy="5391150"/>
          </a:xfrm>
          <a:prstGeom prst="rect">
            <a:avLst/>
          </a:prstGeom>
          <a:solidFill>
            <a:schemeClr val="bg2">
              <a:lumMod val="75000"/>
            </a:schemeClr>
          </a:solidFill>
          <a:ln w="190500" cap="sq">
            <a:solidFill>
              <a:schemeClr val="bg2">
                <a:lumMod val="75000"/>
              </a:schemeClr>
            </a:solidFill>
            <a:miter lim="800000"/>
          </a:ln>
          <a:effectLst>
            <a:outerShdw blurRad="54991" dist="17780" dir="5400000" algn="ctr" rotWithShape="0">
              <a:schemeClr val="bg1">
                <a:alpha val="40000"/>
              </a:schemeClr>
            </a:outerShdw>
          </a:effectLst>
          <a:scene3d>
            <a:camera prst="orthographicFront"/>
            <a:lightRig rig="twoPt" dir="t">
              <a:rot lat="0" lon="0" rev="7200000"/>
            </a:lightRig>
          </a:scene3d>
          <a:sp3d>
            <a:bevelT w="2540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74BB6AA7-7EAD-4D3B-9335-B6E8BD7E68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23972" y="799817"/>
            <a:ext cx="6565717" cy="5258367"/>
          </a:xfrm>
          <a:prstGeom prst="rect">
            <a:avLst/>
          </a:prstGeom>
          <a:no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78085843-27B4-4E12-9289-C6BAC138C509}"/>
              </a:ext>
            </a:extLst>
          </p:cNvPr>
          <p:cNvPicPr>
            <a:picLocks noChangeAspect="1"/>
          </p:cNvPicPr>
          <p:nvPr/>
        </p:nvPicPr>
        <p:blipFill>
          <a:blip r:embed="rId3"/>
          <a:stretch>
            <a:fillRect/>
          </a:stretch>
        </p:blipFill>
        <p:spPr>
          <a:xfrm>
            <a:off x="5170931" y="1314520"/>
            <a:ext cx="5895257" cy="4259322"/>
          </a:xfrm>
          <a:prstGeom prst="rect">
            <a:avLst/>
          </a:prstGeom>
        </p:spPr>
      </p:pic>
    </p:spTree>
    <p:extLst>
      <p:ext uri="{BB962C8B-B14F-4D97-AF65-F5344CB8AC3E}">
        <p14:creationId xmlns:p14="http://schemas.microsoft.com/office/powerpoint/2010/main" val="3283817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4C9D93-BE68-4455-82B4-9A08DAD6B187}"/>
              </a:ext>
            </a:extLst>
          </p:cNvPr>
          <p:cNvSpPr>
            <a:spLocks noGrp="1"/>
          </p:cNvSpPr>
          <p:nvPr>
            <p:ph type="title"/>
          </p:nvPr>
        </p:nvSpPr>
        <p:spPr>
          <a:xfrm>
            <a:off x="913795" y="124287"/>
            <a:ext cx="10353761" cy="648070"/>
          </a:xfrm>
        </p:spPr>
        <p:txBody>
          <a:bodyPr/>
          <a:lstStyle/>
          <a:p>
            <a:r>
              <a:rPr lang="en-IN" u="sng" dirty="0"/>
              <a:t>Conclusion </a:t>
            </a:r>
          </a:p>
        </p:txBody>
      </p:sp>
      <p:sp>
        <p:nvSpPr>
          <p:cNvPr id="3" name="Content Placeholder 2">
            <a:extLst>
              <a:ext uri="{FF2B5EF4-FFF2-40B4-BE49-F238E27FC236}">
                <a16:creationId xmlns:a16="http://schemas.microsoft.com/office/drawing/2014/main" id="{00EDB0A3-44DD-4C16-B48F-658F10A81A06}"/>
              </a:ext>
            </a:extLst>
          </p:cNvPr>
          <p:cNvSpPr>
            <a:spLocks noGrp="1"/>
          </p:cNvSpPr>
          <p:nvPr>
            <p:ph idx="1"/>
          </p:nvPr>
        </p:nvSpPr>
        <p:spPr>
          <a:xfrm>
            <a:off x="913795" y="1109709"/>
            <a:ext cx="10353762" cy="5220070"/>
          </a:xfrm>
        </p:spPr>
        <p:txBody>
          <a:bodyPr>
            <a:normAutofit/>
          </a:bodyPr>
          <a:lstStyle/>
          <a:p>
            <a:pPr>
              <a:buFont typeface="Wingdings" panose="05000000000000000000" pitchFamily="2" charset="2"/>
              <a:buChar char="Ø"/>
            </a:pPr>
            <a:r>
              <a:rPr lang="en-US" sz="1600" dirty="0">
                <a:effectLst/>
              </a:rPr>
              <a:t>To increase employee engagement, organizations can take steps to implement initiatives that foster a positive work environment and promote employee satisfaction. This can include providing regular feedback to employees, recognizing and rewarding their contributions, and offering opportunities for career growth and development.</a:t>
            </a:r>
          </a:p>
          <a:p>
            <a:pPr>
              <a:buFont typeface="Wingdings" panose="05000000000000000000" pitchFamily="2" charset="2"/>
              <a:buChar char="Ø"/>
            </a:pPr>
            <a:r>
              <a:rPr lang="en-US" sz="1600" dirty="0">
                <a:effectLst/>
              </a:rPr>
              <a:t>Organizations can promote employee well-being, job satisfaction, and productivity. By taking a proactive approach to workload management, organizations can help prevent employee turnover and ensure that employees feel supported and valued in their roles.</a:t>
            </a:r>
          </a:p>
          <a:p>
            <a:pPr>
              <a:buFont typeface="Wingdings" panose="05000000000000000000" pitchFamily="2" charset="2"/>
              <a:buChar char="Ø"/>
            </a:pPr>
            <a:r>
              <a:rPr lang="en-US" sz="1600" dirty="0">
                <a:effectLst/>
              </a:rPr>
              <a:t>To promote employee retention, organizations must address pay and compensation issues. This involves ensuring that employees receive fair compensation for their work, and taking steps to understand what motivates employees to continue working for the organization.</a:t>
            </a:r>
          </a:p>
          <a:p>
            <a:pPr>
              <a:buFont typeface="Wingdings" panose="05000000000000000000" pitchFamily="2" charset="2"/>
              <a:buChar char="Ø"/>
            </a:pPr>
            <a:r>
              <a:rPr lang="en-US" sz="1600" dirty="0">
                <a:effectLst/>
              </a:rPr>
              <a:t>Additionally, by understanding what motivates employees, organizations can tailor their compensation and incentive programs to promote employee satisfaction and retention.</a:t>
            </a:r>
          </a:p>
          <a:p>
            <a:pPr>
              <a:buFont typeface="Wingdings" panose="05000000000000000000" pitchFamily="2" charset="2"/>
              <a:buChar char="Ø"/>
            </a:pPr>
            <a:r>
              <a:rPr lang="en-US" sz="1600" dirty="0">
                <a:effectLst/>
              </a:rPr>
              <a:t>By addressing pay and compensation issues, organizations can create a work environment that fosters employee loyalty, productivity, and long-term retention.</a:t>
            </a:r>
            <a:endParaRPr lang="en-IN" sz="700" dirty="0"/>
          </a:p>
        </p:txBody>
      </p:sp>
    </p:spTree>
    <p:extLst>
      <p:ext uri="{BB962C8B-B14F-4D97-AF65-F5344CB8AC3E}">
        <p14:creationId xmlns:p14="http://schemas.microsoft.com/office/powerpoint/2010/main" val="4979724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group of people running&#10;&#10;Description automatically generated with low confidence">
            <a:extLst>
              <a:ext uri="{FF2B5EF4-FFF2-40B4-BE49-F238E27FC236}">
                <a16:creationId xmlns:a16="http://schemas.microsoft.com/office/drawing/2014/main" id="{D0653C7F-A942-358C-6E5E-E25799B703B4}"/>
              </a:ext>
            </a:extLst>
          </p:cNvPr>
          <p:cNvPicPr>
            <a:picLocks noChangeAspect="1"/>
          </p:cNvPicPr>
          <p:nvPr/>
        </p:nvPicPr>
        <p:blipFill rotWithShape="1">
          <a:blip r:embed="rId2">
            <a:extLst>
              <a:ext uri="{28A0092B-C50C-407E-A947-70E740481C1C}">
                <a14:useLocalDpi xmlns:a14="http://schemas.microsoft.com/office/drawing/2010/main" val="0"/>
              </a:ext>
            </a:extLst>
          </a:blip>
          <a:srcRect l="26325" r="21726" b="2"/>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
        <p:nvSpPr>
          <p:cNvPr id="6" name="TextBox 5">
            <a:extLst>
              <a:ext uri="{FF2B5EF4-FFF2-40B4-BE49-F238E27FC236}">
                <a16:creationId xmlns:a16="http://schemas.microsoft.com/office/drawing/2014/main" id="{609604E8-9FE1-042C-E817-42C4B03687D4}"/>
              </a:ext>
            </a:extLst>
          </p:cNvPr>
          <p:cNvSpPr txBox="1"/>
          <p:nvPr/>
        </p:nvSpPr>
        <p:spPr>
          <a:xfrm>
            <a:off x="368970" y="697452"/>
            <a:ext cx="6096000" cy="1384995"/>
          </a:xfrm>
          <a:prstGeom prst="rect">
            <a:avLst/>
          </a:prstGeom>
          <a:noFill/>
        </p:spPr>
        <p:txBody>
          <a:bodyPr wrap="square">
            <a:spAutoFit/>
          </a:bodyPr>
          <a:lstStyle/>
          <a:p>
            <a:r>
              <a:rPr lang="en-US" sz="2800" u="sng" dirty="0">
                <a:latin typeface="Algerian" panose="04020705040A02060702" pitchFamily="82" charset="0"/>
                <a:cs typeface="Aldhabi" panose="020B0604020202020204" pitchFamily="2" charset="-78"/>
              </a:rPr>
              <a:t>Project Name:</a:t>
            </a:r>
          </a:p>
          <a:p>
            <a:r>
              <a:rPr lang="en-US" sz="2800" u="sng" dirty="0">
                <a:latin typeface="Algerian" panose="04020705040A02060702" pitchFamily="82" charset="0"/>
                <a:cs typeface="Aldhabi" panose="020B0604020202020204" pitchFamily="2" charset="-78"/>
              </a:rPr>
              <a:t>H R Analytics-</a:t>
            </a:r>
          </a:p>
          <a:p>
            <a:r>
              <a:rPr lang="en-US" sz="2800" u="sng" dirty="0">
                <a:latin typeface="Algerian" panose="04020705040A02060702" pitchFamily="82" charset="0"/>
                <a:cs typeface="Aldhabi" panose="020B0604020202020204" pitchFamily="2" charset="-78"/>
              </a:rPr>
              <a:t>Employee Retention</a:t>
            </a:r>
          </a:p>
        </p:txBody>
      </p:sp>
      <p:sp>
        <p:nvSpPr>
          <p:cNvPr id="8" name="TextBox 7">
            <a:extLst>
              <a:ext uri="{FF2B5EF4-FFF2-40B4-BE49-F238E27FC236}">
                <a16:creationId xmlns:a16="http://schemas.microsoft.com/office/drawing/2014/main" id="{CCA06C58-D737-C85A-C2DB-E2C3629DF1EF}"/>
              </a:ext>
            </a:extLst>
          </p:cNvPr>
          <p:cNvSpPr txBox="1"/>
          <p:nvPr/>
        </p:nvSpPr>
        <p:spPr>
          <a:xfrm>
            <a:off x="368970" y="3573434"/>
            <a:ext cx="6096000" cy="2862322"/>
          </a:xfrm>
          <a:prstGeom prst="rect">
            <a:avLst/>
          </a:prstGeom>
          <a:noFill/>
        </p:spPr>
        <p:txBody>
          <a:bodyPr wrap="square">
            <a:spAutoFit/>
          </a:bodyPr>
          <a:lstStyle/>
          <a:p>
            <a:r>
              <a:rPr lang="en-US" sz="2000" dirty="0">
                <a:latin typeface="Algerian" panose="04020705040A02060702" pitchFamily="82" charset="0"/>
                <a:cs typeface="Aldhabi" panose="020B0604020202020204" pitchFamily="2" charset="-78"/>
              </a:rPr>
              <a:t>Project Members:</a:t>
            </a:r>
          </a:p>
          <a:p>
            <a:endParaRPr lang="en-US" sz="2000" b="1" dirty="0"/>
          </a:p>
          <a:p>
            <a:pPr marL="342900" indent="-342900">
              <a:buFont typeface="Arial" panose="020B0604020202020204" pitchFamily="34" charset="0"/>
              <a:buChar char="•"/>
            </a:pPr>
            <a:r>
              <a:rPr lang="en-IN" sz="2000" b="0" i="0" dirty="0">
                <a:effectLst/>
                <a:latin typeface="Algerian" panose="04020705040A02060702" pitchFamily="82" charset="0"/>
                <a:cs typeface="Aldhabi" panose="020B0604020202020204" pitchFamily="2" charset="-78"/>
              </a:rPr>
              <a:t>Vrushali Awachat</a:t>
            </a:r>
          </a:p>
          <a:p>
            <a:pPr marL="342900" indent="-342900">
              <a:buFont typeface="Arial" panose="020B0604020202020204" pitchFamily="34" charset="0"/>
              <a:buChar char="•"/>
            </a:pPr>
            <a:endParaRPr lang="en-IN" sz="2000" b="0" i="0" dirty="0">
              <a:effectLst/>
              <a:latin typeface="Algerian" panose="04020705040A02060702" pitchFamily="82" charset="0"/>
              <a:cs typeface="Aldhabi" panose="020B0604020202020204" pitchFamily="2" charset="-78"/>
            </a:endParaRPr>
          </a:p>
          <a:p>
            <a:pPr marL="342900" indent="-342900">
              <a:buFont typeface="Arial" panose="020B0604020202020204" pitchFamily="34" charset="0"/>
              <a:buChar char="•"/>
            </a:pPr>
            <a:r>
              <a:rPr lang="en-IN" sz="2000" b="0" i="0" dirty="0">
                <a:effectLst/>
                <a:latin typeface="Algerian" panose="04020705040A02060702" pitchFamily="82" charset="0"/>
                <a:cs typeface="Aldhabi" panose="020B0604020202020204" pitchFamily="2" charset="-78"/>
              </a:rPr>
              <a:t>Sukalaboina Ram Kiran</a:t>
            </a:r>
          </a:p>
          <a:p>
            <a:pPr marL="342900" indent="-342900">
              <a:buFont typeface="Arial" panose="020B0604020202020204" pitchFamily="34" charset="0"/>
              <a:buChar char="•"/>
            </a:pPr>
            <a:endParaRPr lang="en-IN" sz="2000" dirty="0">
              <a:latin typeface="Algerian" panose="04020705040A02060702" pitchFamily="82" charset="0"/>
              <a:cs typeface="Aldhabi" panose="020B0604020202020204" pitchFamily="2" charset="-78"/>
            </a:endParaRPr>
          </a:p>
          <a:p>
            <a:pPr marL="342900" indent="-342900">
              <a:buFont typeface="Arial" panose="020B0604020202020204" pitchFamily="34" charset="0"/>
              <a:buChar char="•"/>
            </a:pPr>
            <a:r>
              <a:rPr lang="en-IN" sz="2000" b="0" i="0" dirty="0">
                <a:effectLst/>
                <a:latin typeface="Algerian" panose="04020705040A02060702" pitchFamily="82" charset="0"/>
                <a:cs typeface="Aldhabi" panose="020B0604020202020204" pitchFamily="2" charset="-78"/>
              </a:rPr>
              <a:t>Veena Rajkumar Tiwari</a:t>
            </a:r>
          </a:p>
          <a:p>
            <a:pPr marL="342900" indent="-342900">
              <a:buFont typeface="Arial" panose="020B0604020202020204" pitchFamily="34" charset="0"/>
              <a:buChar char="•"/>
            </a:pPr>
            <a:endParaRPr lang="en-US" sz="2000" b="1" dirty="0">
              <a:latin typeface="Algerian" panose="04020705040A02060702" pitchFamily="82" charset="0"/>
              <a:cs typeface="Aldhabi" panose="020B0604020202020204" pitchFamily="2" charset="-78"/>
            </a:endParaRPr>
          </a:p>
          <a:p>
            <a:pPr marL="342900" indent="-342900">
              <a:buFont typeface="Arial" panose="020B0604020202020204" pitchFamily="34" charset="0"/>
              <a:buChar char="•"/>
            </a:pPr>
            <a:r>
              <a:rPr lang="en-IN" sz="2000" b="0" i="0" dirty="0">
                <a:effectLst/>
                <a:latin typeface="Algerian" panose="04020705040A02060702" pitchFamily="82" charset="0"/>
                <a:cs typeface="Aldhabi" panose="020B0604020202020204" pitchFamily="2" charset="-78"/>
              </a:rPr>
              <a:t>Chitrala Santosh Kumar</a:t>
            </a:r>
            <a:endParaRPr lang="en-US" sz="2000" b="1" dirty="0">
              <a:latin typeface="Algerian" panose="04020705040A02060702" pitchFamily="82" charset="0"/>
              <a:cs typeface="Aldhabi" panose="020B0604020202020204" pitchFamily="2" charset="-78"/>
            </a:endParaRPr>
          </a:p>
        </p:txBody>
      </p:sp>
    </p:spTree>
    <p:extLst>
      <p:ext uri="{BB962C8B-B14F-4D97-AF65-F5344CB8AC3E}">
        <p14:creationId xmlns:p14="http://schemas.microsoft.com/office/powerpoint/2010/main" val="30021243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9F31EB1-1373-4AB7-B9EB-EE6E9FFCC503}"/>
              </a:ext>
            </a:extLst>
          </p:cNvPr>
          <p:cNvSpPr txBox="1"/>
          <p:nvPr/>
        </p:nvSpPr>
        <p:spPr>
          <a:xfrm>
            <a:off x="3139736" y="2921168"/>
            <a:ext cx="5912528" cy="1015663"/>
          </a:xfrm>
          <a:prstGeom prst="rect">
            <a:avLst/>
          </a:prstGeom>
          <a:noFill/>
        </p:spPr>
        <p:txBody>
          <a:bodyPr wrap="square" rtlCol="0">
            <a:spAutoFit/>
          </a:bodyPr>
          <a:lstStyle/>
          <a:p>
            <a:pPr algn="ctr"/>
            <a:r>
              <a:rPr lang="en-IN" sz="6000" u="sng" dirty="0"/>
              <a:t>Thank You</a:t>
            </a:r>
          </a:p>
        </p:txBody>
      </p:sp>
    </p:spTree>
    <p:extLst>
      <p:ext uri="{BB962C8B-B14F-4D97-AF65-F5344CB8AC3E}">
        <p14:creationId xmlns:p14="http://schemas.microsoft.com/office/powerpoint/2010/main" val="8812211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890A90-75C9-4990-AB7B-13F15C65362D}"/>
              </a:ext>
            </a:extLst>
          </p:cNvPr>
          <p:cNvSpPr>
            <a:spLocks noGrp="1"/>
          </p:cNvSpPr>
          <p:nvPr>
            <p:ph type="title"/>
          </p:nvPr>
        </p:nvSpPr>
        <p:spPr>
          <a:xfrm>
            <a:off x="221943" y="878889"/>
            <a:ext cx="6421516" cy="1296140"/>
          </a:xfrm>
        </p:spPr>
        <p:txBody>
          <a:bodyPr>
            <a:normAutofit fontScale="90000"/>
          </a:bodyPr>
          <a:lstStyle/>
          <a:p>
            <a:r>
              <a:rPr lang="en-US" b="1" dirty="0"/>
              <a:t>KPI 1</a:t>
            </a:r>
            <a:br>
              <a:rPr lang="en-US" b="1" dirty="0"/>
            </a:br>
            <a:br>
              <a:rPr lang="en-US" b="1" dirty="0"/>
            </a:br>
            <a:r>
              <a:rPr lang="en-US" b="1" dirty="0"/>
              <a:t>Average Attrition rate for all Departments</a:t>
            </a:r>
            <a:br>
              <a:rPr lang="en-IN" b="1" dirty="0"/>
            </a:br>
            <a:endParaRPr lang="en-IN" dirty="0"/>
          </a:p>
        </p:txBody>
      </p:sp>
      <p:sp>
        <p:nvSpPr>
          <p:cNvPr id="3" name="Content Placeholder 2">
            <a:extLst>
              <a:ext uri="{FF2B5EF4-FFF2-40B4-BE49-F238E27FC236}">
                <a16:creationId xmlns:a16="http://schemas.microsoft.com/office/drawing/2014/main" id="{CB701D2B-9825-43EC-99E5-69B8F6F22D30}"/>
              </a:ext>
            </a:extLst>
          </p:cNvPr>
          <p:cNvSpPr>
            <a:spLocks noGrp="1"/>
          </p:cNvSpPr>
          <p:nvPr>
            <p:ph idx="1"/>
          </p:nvPr>
        </p:nvSpPr>
        <p:spPr>
          <a:xfrm>
            <a:off x="5690586" y="2104008"/>
            <a:ext cx="5365598" cy="3353792"/>
          </a:xfrm>
        </p:spPr>
        <p:txBody>
          <a:bodyPr/>
          <a:lstStyle/>
          <a:p>
            <a:pPr>
              <a:buFont typeface="Wingdings" panose="05000000000000000000" pitchFamily="2" charset="2"/>
              <a:buChar char="Ø"/>
            </a:pPr>
            <a:r>
              <a:rPr lang="en-US" dirty="0"/>
              <a:t>which indicates attrition rates of the employees with respect to department as  more than 50% of employees already left the organization and almost all departments have more than 50% attrition and highest among all is 'Research and Development' and then software leads.</a:t>
            </a:r>
            <a:endParaRPr lang="en-IN" dirty="0"/>
          </a:p>
          <a:p>
            <a:endParaRPr lang="en-IN" dirty="0"/>
          </a:p>
        </p:txBody>
      </p:sp>
      <p:pic>
        <p:nvPicPr>
          <p:cNvPr id="5" name="Picture 4">
            <a:extLst>
              <a:ext uri="{FF2B5EF4-FFF2-40B4-BE49-F238E27FC236}">
                <a16:creationId xmlns:a16="http://schemas.microsoft.com/office/drawing/2014/main" id="{AA722A40-A256-495C-92F4-5A2788588D7A}"/>
              </a:ext>
            </a:extLst>
          </p:cNvPr>
          <p:cNvPicPr>
            <a:picLocks noChangeAspect="1"/>
          </p:cNvPicPr>
          <p:nvPr/>
        </p:nvPicPr>
        <p:blipFill>
          <a:blip r:embed="rId2"/>
          <a:stretch>
            <a:fillRect/>
          </a:stretch>
        </p:blipFill>
        <p:spPr>
          <a:xfrm>
            <a:off x="337351" y="2175028"/>
            <a:ext cx="5211192" cy="3282771"/>
          </a:xfrm>
          <a:prstGeom prst="rect">
            <a:avLst/>
          </a:prstGeom>
        </p:spPr>
      </p:pic>
    </p:spTree>
    <p:extLst>
      <p:ext uri="{BB962C8B-B14F-4D97-AF65-F5344CB8AC3E}">
        <p14:creationId xmlns:p14="http://schemas.microsoft.com/office/powerpoint/2010/main" val="15291987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8A7AF2F-161C-3AFA-09F7-66BAE48BD4F3}"/>
              </a:ext>
            </a:extLst>
          </p:cNvPr>
          <p:cNvPicPr>
            <a:picLocks noChangeAspect="1"/>
          </p:cNvPicPr>
          <p:nvPr/>
        </p:nvPicPr>
        <p:blipFill>
          <a:blip r:embed="rId2"/>
          <a:stretch>
            <a:fillRect/>
          </a:stretch>
        </p:blipFill>
        <p:spPr>
          <a:xfrm>
            <a:off x="793966" y="825625"/>
            <a:ext cx="5012030" cy="3693110"/>
          </a:xfrm>
          <a:prstGeom prst="rect">
            <a:avLst/>
          </a:prstGeom>
        </p:spPr>
      </p:pic>
      <p:pic>
        <p:nvPicPr>
          <p:cNvPr id="9" name="Picture 8">
            <a:extLst>
              <a:ext uri="{FF2B5EF4-FFF2-40B4-BE49-F238E27FC236}">
                <a16:creationId xmlns:a16="http://schemas.microsoft.com/office/drawing/2014/main" id="{B645663C-21A6-F1AF-C584-B4D6FAE31969}"/>
              </a:ext>
            </a:extLst>
          </p:cNvPr>
          <p:cNvPicPr>
            <a:picLocks noChangeAspect="1"/>
          </p:cNvPicPr>
          <p:nvPr/>
        </p:nvPicPr>
        <p:blipFill>
          <a:blip r:embed="rId3"/>
          <a:stretch>
            <a:fillRect/>
          </a:stretch>
        </p:blipFill>
        <p:spPr>
          <a:xfrm>
            <a:off x="6285899" y="825626"/>
            <a:ext cx="5112135" cy="3693110"/>
          </a:xfrm>
          <a:prstGeom prst="rect">
            <a:avLst/>
          </a:prstGeom>
        </p:spPr>
      </p:pic>
      <p:sp>
        <p:nvSpPr>
          <p:cNvPr id="15" name="TextBox 14">
            <a:extLst>
              <a:ext uri="{FF2B5EF4-FFF2-40B4-BE49-F238E27FC236}">
                <a16:creationId xmlns:a16="http://schemas.microsoft.com/office/drawing/2014/main" id="{769557E7-A4A8-ACB8-BC1D-C565948EB653}"/>
              </a:ext>
            </a:extLst>
          </p:cNvPr>
          <p:cNvSpPr txBox="1"/>
          <p:nvPr/>
        </p:nvSpPr>
        <p:spPr>
          <a:xfrm>
            <a:off x="637903" y="5109097"/>
            <a:ext cx="9553662" cy="707886"/>
          </a:xfrm>
          <a:prstGeom prst="rect">
            <a:avLst/>
          </a:prstGeom>
          <a:noFill/>
        </p:spPr>
        <p:txBody>
          <a:bodyPr wrap="square">
            <a:spAutoFit/>
          </a:bodyPr>
          <a:lstStyle/>
          <a:p>
            <a:pPr marL="342900" indent="-342900">
              <a:buFont typeface="Wingdings" panose="05000000000000000000" pitchFamily="2" charset="2"/>
              <a:buChar char="Ø"/>
            </a:pPr>
            <a:r>
              <a:rPr lang="en-US" sz="2000" dirty="0"/>
              <a:t>From this calculation and visualisation we did by using MySQL we'll directly get then what are names of department and areas when we need improvement and deep look.</a:t>
            </a:r>
            <a:endParaRPr lang="en-IN" sz="2000" dirty="0"/>
          </a:p>
        </p:txBody>
      </p:sp>
    </p:spTree>
    <p:extLst>
      <p:ext uri="{BB962C8B-B14F-4D97-AF65-F5344CB8AC3E}">
        <p14:creationId xmlns:p14="http://schemas.microsoft.com/office/powerpoint/2010/main" val="7326687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395CD48-F289-5A95-0058-50CED5233AC6}"/>
              </a:ext>
            </a:extLst>
          </p:cNvPr>
          <p:cNvPicPr>
            <a:picLocks noChangeAspect="1"/>
          </p:cNvPicPr>
          <p:nvPr/>
        </p:nvPicPr>
        <p:blipFill>
          <a:blip r:embed="rId2"/>
          <a:stretch>
            <a:fillRect/>
          </a:stretch>
        </p:blipFill>
        <p:spPr>
          <a:xfrm>
            <a:off x="96255" y="1660125"/>
            <a:ext cx="5903489" cy="3817397"/>
          </a:xfrm>
          <a:prstGeom prst="rect">
            <a:avLst/>
          </a:prstGeom>
        </p:spPr>
      </p:pic>
      <p:sp>
        <p:nvSpPr>
          <p:cNvPr id="7" name="TextBox 6">
            <a:extLst>
              <a:ext uri="{FF2B5EF4-FFF2-40B4-BE49-F238E27FC236}">
                <a16:creationId xmlns:a16="http://schemas.microsoft.com/office/drawing/2014/main" id="{A1C371A0-FF9D-90E3-9C5A-9772C843093C}"/>
              </a:ext>
            </a:extLst>
          </p:cNvPr>
          <p:cNvSpPr txBox="1"/>
          <p:nvPr/>
        </p:nvSpPr>
        <p:spPr>
          <a:xfrm>
            <a:off x="96256" y="104091"/>
            <a:ext cx="6096000" cy="1384995"/>
          </a:xfrm>
          <a:prstGeom prst="rect">
            <a:avLst/>
          </a:prstGeom>
          <a:noFill/>
        </p:spPr>
        <p:txBody>
          <a:bodyPr wrap="square">
            <a:spAutoFit/>
          </a:bodyPr>
          <a:lstStyle/>
          <a:p>
            <a:r>
              <a:rPr lang="en-IN" sz="2800" b="1" dirty="0">
                <a:latin typeface="+mj-lt"/>
              </a:rPr>
              <a:t>KPI 2 </a:t>
            </a:r>
          </a:p>
          <a:p>
            <a:r>
              <a:rPr lang="en-IN" sz="2800" b="1" dirty="0">
                <a:latin typeface="+mj-lt"/>
              </a:rPr>
              <a:t>Average Hourly rate of </a:t>
            </a:r>
          </a:p>
          <a:p>
            <a:r>
              <a:rPr lang="en-IN" sz="2800" b="1" dirty="0">
                <a:latin typeface="+mj-lt"/>
              </a:rPr>
              <a:t>Male Research Scientist</a:t>
            </a:r>
          </a:p>
        </p:txBody>
      </p:sp>
      <p:sp>
        <p:nvSpPr>
          <p:cNvPr id="9" name="TextBox 8">
            <a:extLst>
              <a:ext uri="{FF2B5EF4-FFF2-40B4-BE49-F238E27FC236}">
                <a16:creationId xmlns:a16="http://schemas.microsoft.com/office/drawing/2014/main" id="{6AFF06A8-6970-BD53-9F11-AA2A3A5A9370}"/>
              </a:ext>
            </a:extLst>
          </p:cNvPr>
          <p:cNvSpPr txBox="1"/>
          <p:nvPr/>
        </p:nvSpPr>
        <p:spPr>
          <a:xfrm>
            <a:off x="6307665" y="1660125"/>
            <a:ext cx="5082385" cy="1631216"/>
          </a:xfrm>
          <a:prstGeom prst="rect">
            <a:avLst/>
          </a:prstGeom>
          <a:noFill/>
        </p:spPr>
        <p:txBody>
          <a:bodyPr wrap="square">
            <a:spAutoFit/>
          </a:bodyPr>
          <a:lstStyle/>
          <a:p>
            <a:pPr marL="342900" indent="-342900">
              <a:buFont typeface="Wingdings" panose="05000000000000000000" pitchFamily="2" charset="2"/>
              <a:buChar char="Ø"/>
            </a:pPr>
            <a:r>
              <a:rPr lang="en-IN" sz="2000" dirty="0"/>
              <a:t>As we have gender wise two type of employees male and female so with the help of this visualisation we can directly get the idea of Average hourly Rate for employees according to there gender  and job role.</a:t>
            </a:r>
            <a:endParaRPr lang="en-IN" sz="2800" dirty="0"/>
          </a:p>
        </p:txBody>
      </p:sp>
      <p:sp>
        <p:nvSpPr>
          <p:cNvPr id="11" name="TextBox 10">
            <a:extLst>
              <a:ext uri="{FF2B5EF4-FFF2-40B4-BE49-F238E27FC236}">
                <a16:creationId xmlns:a16="http://schemas.microsoft.com/office/drawing/2014/main" id="{B7F4B359-C188-1A1E-6525-61E091C2EE58}"/>
              </a:ext>
            </a:extLst>
          </p:cNvPr>
          <p:cNvSpPr txBox="1"/>
          <p:nvPr/>
        </p:nvSpPr>
        <p:spPr>
          <a:xfrm>
            <a:off x="6307665" y="3930119"/>
            <a:ext cx="4345538" cy="923330"/>
          </a:xfrm>
          <a:prstGeom prst="rect">
            <a:avLst/>
          </a:prstGeom>
          <a:noFill/>
        </p:spPr>
        <p:txBody>
          <a:bodyPr wrap="square">
            <a:spAutoFit/>
          </a:bodyPr>
          <a:lstStyle/>
          <a:p>
            <a:pPr marL="285750" indent="-285750">
              <a:buFont typeface="Wingdings" panose="05000000000000000000" pitchFamily="2" charset="2"/>
              <a:buChar char="Ø"/>
            </a:pPr>
            <a:r>
              <a:rPr lang="en-IN" dirty="0"/>
              <a:t>This KPI is to find out the average hourly rate of male research scientists which is 114.45.</a:t>
            </a:r>
          </a:p>
        </p:txBody>
      </p:sp>
    </p:spTree>
    <p:extLst>
      <p:ext uri="{BB962C8B-B14F-4D97-AF65-F5344CB8AC3E}">
        <p14:creationId xmlns:p14="http://schemas.microsoft.com/office/powerpoint/2010/main" val="21448592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extLst/>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E2E2D-D8B4-4EBE-B9A7-9F80BFA7130A}"/>
              </a:ext>
            </a:extLst>
          </p:cNvPr>
          <p:cNvSpPr>
            <a:spLocks noGrp="1"/>
          </p:cNvSpPr>
          <p:nvPr>
            <p:ph type="title"/>
          </p:nvPr>
        </p:nvSpPr>
        <p:spPr>
          <a:xfrm>
            <a:off x="913796" y="4572001"/>
            <a:ext cx="3145284" cy="1737360"/>
          </a:xfrm>
        </p:spPr>
        <p:txBody>
          <a:bodyPr vert="horz" lIns="91440" tIns="45720" rIns="91440" bIns="45720" rtlCol="0" anchor="ctr">
            <a:normAutofit/>
          </a:bodyPr>
          <a:lstStyle/>
          <a:p>
            <a:pPr algn="r"/>
            <a:r>
              <a:rPr lang="en-US" sz="1800" dirty="0"/>
              <a:t>KPI 3 </a:t>
            </a:r>
            <a:br>
              <a:rPr lang="en-US" sz="1800" dirty="0"/>
            </a:br>
            <a:br>
              <a:rPr lang="en-US" sz="1800" dirty="0"/>
            </a:br>
            <a:r>
              <a:rPr lang="en-US" sz="1800" dirty="0"/>
              <a:t>Attrition rate Vs Monthly </a:t>
            </a:r>
            <a:br>
              <a:rPr lang="en-US" sz="1800" dirty="0"/>
            </a:br>
            <a:r>
              <a:rPr lang="en-US" sz="1800" dirty="0"/>
              <a:t>income stats</a:t>
            </a:r>
            <a:br>
              <a:rPr lang="en-US" sz="1800" dirty="0"/>
            </a:br>
            <a:endParaRPr lang="en-US" sz="1800" dirty="0"/>
          </a:p>
        </p:txBody>
      </p:sp>
      <p:sp>
        <p:nvSpPr>
          <p:cNvPr id="10" name="Rectangle 9">
            <a:extLst>
              <a:ext uri="{FF2B5EF4-FFF2-40B4-BE49-F238E27FC236}">
                <a16:creationId xmlns:a16="http://schemas.microsoft.com/office/drawing/2014/main" id="{FF10F2A3-17E2-43F4-9483-468E43A60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23367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F704BCD8-37B0-455B-A5EE-1A06E301705F}"/>
              </a:ext>
            </a:extLst>
          </p:cNvPr>
          <p:cNvPicPr>
            <a:picLocks noGrp="1" noChangeAspect="1"/>
          </p:cNvPicPr>
          <p:nvPr>
            <p:ph idx="1"/>
          </p:nvPr>
        </p:nvPicPr>
        <p:blipFill>
          <a:blip r:embed="rId3"/>
          <a:stretch>
            <a:fillRect/>
          </a:stretch>
        </p:blipFill>
        <p:spPr>
          <a:xfrm>
            <a:off x="3388302" y="643466"/>
            <a:ext cx="5404745" cy="3256359"/>
          </a:xfrm>
          <a:prstGeom prst="rect">
            <a:avLst/>
          </a:prstGeom>
        </p:spPr>
      </p:pic>
      <p:sp>
        <p:nvSpPr>
          <p:cNvPr id="5" name="Rectangle 4">
            <a:extLst>
              <a:ext uri="{FF2B5EF4-FFF2-40B4-BE49-F238E27FC236}">
                <a16:creationId xmlns:a16="http://schemas.microsoft.com/office/drawing/2014/main" id="{95AFF6C9-190B-411C-AF24-BD59FC7C44BE}"/>
              </a:ext>
            </a:extLst>
          </p:cNvPr>
          <p:cNvSpPr/>
          <p:nvPr/>
        </p:nvSpPr>
        <p:spPr>
          <a:xfrm>
            <a:off x="4380814" y="4571999"/>
            <a:ext cx="6886744" cy="1737359"/>
          </a:xfrm>
          <a:prstGeom prst="rect">
            <a:avLst/>
          </a:prstGeom>
        </p:spPr>
        <p:txBody>
          <a:bodyPr vert="horz" lIns="91440" tIns="45720" rIns="91440" bIns="45720" rtlCol="0" anchor="ctr">
            <a:normAutofit/>
          </a:bodyPr>
          <a:lstStyle/>
          <a:p>
            <a:pPr marL="342900" indent="-285750" defTabSz="914400">
              <a:lnSpc>
                <a:spcPct val="120000"/>
              </a:lnSpc>
              <a:spcAft>
                <a:spcPts val="600"/>
              </a:spcAft>
              <a:buClr>
                <a:schemeClr val="accent1"/>
              </a:buClr>
              <a:buSzPct val="100000"/>
              <a:buFont typeface="Wingdings" panose="05000000000000000000" pitchFamily="2" charset="2"/>
              <a:buChar char="Ø"/>
            </a:pPr>
            <a:r>
              <a:rPr lang="en-US" dirty="0">
                <a:effectLst>
                  <a:outerShdw blurRad="50800" dist="38100" dir="2700000" algn="tl" rotWithShape="0">
                    <a:srgbClr val="000000">
                      <a:alpha val="48000"/>
                    </a:srgbClr>
                  </a:outerShdw>
                </a:effectLst>
              </a:rPr>
              <a:t>This KPI is to find out the relation the between monthly income and Attrition rate.</a:t>
            </a:r>
          </a:p>
        </p:txBody>
      </p:sp>
    </p:spTree>
    <p:extLst>
      <p:ext uri="{BB962C8B-B14F-4D97-AF65-F5344CB8AC3E}">
        <p14:creationId xmlns:p14="http://schemas.microsoft.com/office/powerpoint/2010/main" val="25233481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513E1DA-D1B2-ACFB-0D32-A08FAA8BE928}"/>
              </a:ext>
            </a:extLst>
          </p:cNvPr>
          <p:cNvPicPr>
            <a:picLocks noChangeAspect="1"/>
          </p:cNvPicPr>
          <p:nvPr/>
        </p:nvPicPr>
        <p:blipFill>
          <a:blip r:embed="rId2"/>
          <a:stretch>
            <a:fillRect/>
          </a:stretch>
        </p:blipFill>
        <p:spPr>
          <a:xfrm>
            <a:off x="254295" y="1012492"/>
            <a:ext cx="4912509" cy="4199137"/>
          </a:xfrm>
          <a:prstGeom prst="rect">
            <a:avLst/>
          </a:prstGeom>
        </p:spPr>
      </p:pic>
      <p:sp>
        <p:nvSpPr>
          <p:cNvPr id="11" name="TextBox 10">
            <a:extLst>
              <a:ext uri="{FF2B5EF4-FFF2-40B4-BE49-F238E27FC236}">
                <a16:creationId xmlns:a16="http://schemas.microsoft.com/office/drawing/2014/main" id="{0AA1C6FF-1E85-3E49-E8E4-B230137AAF0D}"/>
              </a:ext>
            </a:extLst>
          </p:cNvPr>
          <p:cNvSpPr txBox="1"/>
          <p:nvPr/>
        </p:nvSpPr>
        <p:spPr>
          <a:xfrm>
            <a:off x="5761608" y="603682"/>
            <a:ext cx="5433134" cy="5016758"/>
          </a:xfrm>
          <a:prstGeom prst="rect">
            <a:avLst/>
          </a:prstGeom>
          <a:noFill/>
        </p:spPr>
        <p:txBody>
          <a:bodyPr wrap="square">
            <a:spAutoFit/>
          </a:bodyPr>
          <a:lstStyle/>
          <a:p>
            <a:pPr marL="342900" indent="-342900">
              <a:buFont typeface="Wingdings" panose="05000000000000000000" pitchFamily="2" charset="2"/>
              <a:buChar char="Ø"/>
            </a:pPr>
            <a:r>
              <a:rPr lang="en-IN" sz="2000" dirty="0"/>
              <a:t>After analyzing and visualizing the data, it is apparent that the attrition rate is the lowest in the Hardware Department at 49.44%. </a:t>
            </a:r>
          </a:p>
          <a:p>
            <a:pPr marL="342900" indent="-342900">
              <a:buFont typeface="Wingdings" panose="05000000000000000000" pitchFamily="2" charset="2"/>
              <a:buChar char="Ø"/>
            </a:pPr>
            <a:r>
              <a:rPr lang="en-IN" sz="2000" dirty="0"/>
              <a:t>The employees in this department receive an average monthly income of Rs. 26,091.20. </a:t>
            </a:r>
          </a:p>
          <a:p>
            <a:pPr marL="342900" indent="-342900">
              <a:buFont typeface="Wingdings" panose="05000000000000000000" pitchFamily="2" charset="2"/>
              <a:buChar char="Ø"/>
            </a:pPr>
            <a:r>
              <a:rPr lang="en-IN" sz="2000" dirty="0"/>
              <a:t>On the contrary, the Research and Development Department has the highest attrition rate at 51.21%, with an average monthly income of Rs. 26,007.08. </a:t>
            </a:r>
          </a:p>
          <a:p>
            <a:pPr marL="342900" indent="-342900">
              <a:buFont typeface="Wingdings" panose="05000000000000000000" pitchFamily="2" charset="2"/>
              <a:buChar char="Ø"/>
            </a:pPr>
            <a:r>
              <a:rPr lang="en-IN" sz="2000" dirty="0"/>
              <a:t>These findings indicate that there is a significant difference in the attrition rates between the two departments, and the employees in the Hardware </a:t>
            </a:r>
          </a:p>
          <a:p>
            <a:pPr marL="342900" indent="-342900">
              <a:buFont typeface="Wingdings" panose="05000000000000000000" pitchFamily="2" charset="2"/>
              <a:buChar char="Ø"/>
            </a:pPr>
            <a:r>
              <a:rPr lang="en-IN" sz="2000" dirty="0"/>
              <a:t>Department have a slightly higher average monthly income than those in the Research and Development Department.</a:t>
            </a:r>
          </a:p>
        </p:txBody>
      </p:sp>
    </p:spTree>
    <p:extLst>
      <p:ext uri="{BB962C8B-B14F-4D97-AF65-F5344CB8AC3E}">
        <p14:creationId xmlns:p14="http://schemas.microsoft.com/office/powerpoint/2010/main" val="30894624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80E8E3-2B20-4A1A-A662-AB21401BFDFC}"/>
              </a:ext>
            </a:extLst>
          </p:cNvPr>
          <p:cNvSpPr>
            <a:spLocks noGrp="1"/>
          </p:cNvSpPr>
          <p:nvPr>
            <p:ph type="title"/>
          </p:nvPr>
        </p:nvSpPr>
        <p:spPr>
          <a:xfrm>
            <a:off x="1266185" y="585926"/>
            <a:ext cx="4176384" cy="5228948"/>
          </a:xfrm>
        </p:spPr>
        <p:txBody>
          <a:bodyPr vert="horz" lIns="91440" tIns="45720" rIns="91440" bIns="0" rtlCol="0" anchor="b">
            <a:normAutofit/>
          </a:bodyPr>
          <a:lstStyle/>
          <a:p>
            <a:r>
              <a:rPr lang="en-US" sz="3400" dirty="0" err="1"/>
              <a:t>Kpi</a:t>
            </a:r>
            <a:r>
              <a:rPr lang="en-US" sz="3400" dirty="0"/>
              <a:t> 4</a:t>
            </a:r>
            <a:br>
              <a:rPr lang="en-US" sz="3400" dirty="0"/>
            </a:br>
            <a:br>
              <a:rPr lang="en-US" sz="3400" dirty="0"/>
            </a:br>
            <a:r>
              <a:rPr lang="en-US" sz="3400" dirty="0"/>
              <a:t>  </a:t>
            </a:r>
            <a:br>
              <a:rPr lang="en-US" sz="3400" dirty="0"/>
            </a:br>
            <a:r>
              <a:rPr lang="en-US" sz="3400" dirty="0"/>
              <a:t>Average working years for </a:t>
            </a:r>
            <a:br>
              <a:rPr lang="en-US" sz="3400" dirty="0"/>
            </a:br>
            <a:r>
              <a:rPr lang="en-US" sz="3400" dirty="0"/>
              <a:t>each Department</a:t>
            </a:r>
            <a:br>
              <a:rPr lang="en-US" sz="3400" dirty="0"/>
            </a:br>
            <a:endParaRPr lang="en-US" sz="3400" dirty="0"/>
          </a:p>
        </p:txBody>
      </p:sp>
      <p:pic>
        <p:nvPicPr>
          <p:cNvPr id="4" name="Content Placeholder 3">
            <a:extLst>
              <a:ext uri="{FF2B5EF4-FFF2-40B4-BE49-F238E27FC236}">
                <a16:creationId xmlns:a16="http://schemas.microsoft.com/office/drawing/2014/main" id="{46694E28-EDD9-457C-88FB-9948DEF4F98D}"/>
              </a:ext>
            </a:extLst>
          </p:cNvPr>
          <p:cNvPicPr>
            <a:picLocks noGrp="1" noChangeAspect="1"/>
          </p:cNvPicPr>
          <p:nvPr>
            <p:ph idx="1"/>
          </p:nvPr>
        </p:nvPicPr>
        <p:blipFill>
          <a:blip r:embed="rId2"/>
          <a:stretch>
            <a:fillRect/>
          </a:stretch>
        </p:blipFill>
        <p:spPr>
          <a:xfrm>
            <a:off x="6547201" y="805583"/>
            <a:ext cx="4054862" cy="4660762"/>
          </a:xfrm>
          <a:prstGeom prst="rect">
            <a:avLst/>
          </a:prstGeom>
        </p:spPr>
      </p:pic>
    </p:spTree>
    <p:extLst>
      <p:ext uri="{BB962C8B-B14F-4D97-AF65-F5344CB8AC3E}">
        <p14:creationId xmlns:p14="http://schemas.microsoft.com/office/powerpoint/2010/main" val="13605681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B329AB0-3DF6-1077-3124-F5298AFEB159}"/>
              </a:ext>
            </a:extLst>
          </p:cNvPr>
          <p:cNvPicPr>
            <a:picLocks noChangeAspect="1"/>
          </p:cNvPicPr>
          <p:nvPr/>
        </p:nvPicPr>
        <p:blipFill>
          <a:blip r:embed="rId2"/>
          <a:stretch>
            <a:fillRect/>
          </a:stretch>
        </p:blipFill>
        <p:spPr>
          <a:xfrm>
            <a:off x="736846" y="1110662"/>
            <a:ext cx="3941685" cy="3759634"/>
          </a:xfrm>
          <a:prstGeom prst="rect">
            <a:avLst/>
          </a:prstGeom>
        </p:spPr>
      </p:pic>
      <p:sp>
        <p:nvSpPr>
          <p:cNvPr id="9" name="TextBox 8">
            <a:extLst>
              <a:ext uri="{FF2B5EF4-FFF2-40B4-BE49-F238E27FC236}">
                <a16:creationId xmlns:a16="http://schemas.microsoft.com/office/drawing/2014/main" id="{2620062C-DCEF-B16B-D041-BA8F1E1E5E95}"/>
              </a:ext>
            </a:extLst>
          </p:cNvPr>
          <p:cNvSpPr txBox="1"/>
          <p:nvPr/>
        </p:nvSpPr>
        <p:spPr>
          <a:xfrm>
            <a:off x="5246386" y="1110662"/>
            <a:ext cx="5309164" cy="3170099"/>
          </a:xfrm>
          <a:prstGeom prst="rect">
            <a:avLst/>
          </a:prstGeom>
          <a:noFill/>
        </p:spPr>
        <p:txBody>
          <a:bodyPr wrap="square">
            <a:spAutoFit/>
          </a:bodyPr>
          <a:lstStyle/>
          <a:p>
            <a:pPr marL="342900" indent="-342900">
              <a:buFont typeface="Wingdings" panose="05000000000000000000" pitchFamily="2" charset="2"/>
              <a:buChar char="Ø"/>
            </a:pPr>
            <a:r>
              <a:rPr lang="en-IN" sz="2000" dirty="0"/>
              <a:t>Based on the available information, it appears that the average working years in the Software Department are higher than the other departments. </a:t>
            </a:r>
          </a:p>
          <a:p>
            <a:pPr marL="342900" indent="-342900">
              <a:buFont typeface="Wingdings" panose="05000000000000000000" pitchFamily="2" charset="2"/>
              <a:buChar char="Ø"/>
            </a:pPr>
            <a:r>
              <a:rPr lang="en-IN" sz="2000" dirty="0"/>
              <a:t>In contrast, the Research and Development Department has the lowest average working years. </a:t>
            </a:r>
          </a:p>
          <a:p>
            <a:pPr marL="342900" indent="-342900">
              <a:buFont typeface="Wingdings" panose="05000000000000000000" pitchFamily="2" charset="2"/>
              <a:buChar char="Ø"/>
            </a:pPr>
            <a:r>
              <a:rPr lang="en-IN" sz="2000" dirty="0"/>
              <a:t>However, we would need to examine the data on working years for each department to confirm this conclusion accurately.</a:t>
            </a:r>
          </a:p>
        </p:txBody>
      </p:sp>
      <p:sp>
        <p:nvSpPr>
          <p:cNvPr id="11" name="TextBox 10">
            <a:extLst>
              <a:ext uri="{FF2B5EF4-FFF2-40B4-BE49-F238E27FC236}">
                <a16:creationId xmlns:a16="http://schemas.microsoft.com/office/drawing/2014/main" id="{2E9070D4-9C04-4218-1DBC-42D54C8EE1D9}"/>
              </a:ext>
            </a:extLst>
          </p:cNvPr>
          <p:cNvSpPr txBox="1"/>
          <p:nvPr/>
        </p:nvSpPr>
        <p:spPr>
          <a:xfrm>
            <a:off x="5246386" y="4506312"/>
            <a:ext cx="5309164" cy="1015663"/>
          </a:xfrm>
          <a:prstGeom prst="rect">
            <a:avLst/>
          </a:prstGeom>
          <a:noFill/>
        </p:spPr>
        <p:txBody>
          <a:bodyPr wrap="square">
            <a:spAutoFit/>
          </a:bodyPr>
          <a:lstStyle/>
          <a:p>
            <a:pPr marL="342900" indent="-342900">
              <a:buFont typeface="Wingdings" panose="05000000000000000000" pitchFamily="2" charset="2"/>
              <a:buChar char="Ø"/>
            </a:pPr>
            <a:r>
              <a:rPr lang="en-IN" sz="2000" dirty="0"/>
              <a:t>Based on the analysis, it can be inferred that the mean duration of employment across all departments is approximately 20 years.</a:t>
            </a:r>
          </a:p>
        </p:txBody>
      </p:sp>
    </p:spTree>
    <p:extLst>
      <p:ext uri="{BB962C8B-B14F-4D97-AF65-F5344CB8AC3E}">
        <p14:creationId xmlns:p14="http://schemas.microsoft.com/office/powerpoint/2010/main" val="292436442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amask">
  <a:themeElements>
    <a:clrScheme name="Damask">
      <a:dk1>
        <a:sysClr val="windowText" lastClr="000000"/>
      </a:dk1>
      <a:lt1>
        <a:sysClr val="window" lastClr="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Damask">
      <a:majorFont>
        <a:latin typeface="Bookman Old Style" panose="02050604050505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name="Damask" id="{F9A299A0-33D0-4E0F-9F3F-7163E3744208}" vid="{746EEEEA-FB6A-406B-B510-531588D54811}"/>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3932EF5-314F-409E-8020-FEE5FA0795B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A03EEFF0-FB57-4CB4-8BFC-DF397689E2ED}">
  <ds:schemaRefs>
    <ds:schemaRef ds:uri="http://purl.org/dc/terms/"/>
    <ds:schemaRef ds:uri="http://schemas.openxmlformats.org/package/2006/metadata/core-properties"/>
    <ds:schemaRef ds:uri="16c05727-aa75-4e4a-9b5f-8a80a1165891"/>
    <ds:schemaRef ds:uri="http://schemas.microsoft.com/office/2006/documentManagement/types"/>
    <ds:schemaRef ds:uri="http://schemas.microsoft.com/office/infopath/2007/PartnerControls"/>
    <ds:schemaRef ds:uri="http://purl.org/dc/elements/1.1/"/>
    <ds:schemaRef ds:uri="http://schemas.microsoft.com/office/2006/metadata/properties"/>
    <ds:schemaRef ds:uri="71af3243-3dd4-4a8d-8c0d-dd76da1f02a5"/>
    <ds:schemaRef ds:uri="http://www.w3.org/XML/1998/namespace"/>
    <ds:schemaRef ds:uri="http://purl.org/dc/dcmitype/"/>
  </ds:schemaRefs>
</ds:datastoreItem>
</file>

<file path=customXml/itemProps3.xml><?xml version="1.0" encoding="utf-8"?>
<ds:datastoreItem xmlns:ds="http://schemas.openxmlformats.org/officeDocument/2006/customXml" ds:itemID="{AA3F7EDC-E5B4-4BBC-9D2A-CBE6D46C37A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49</TotalTime>
  <Words>1501</Words>
  <Application>Microsoft Office PowerPoint</Application>
  <PresentationFormat>Widescreen</PresentationFormat>
  <Paragraphs>74</Paragraphs>
  <Slides>20</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20</vt:i4>
      </vt:variant>
    </vt:vector>
  </HeadingPairs>
  <TitlesOfParts>
    <vt:vector size="28" baseType="lpstr">
      <vt:lpstr>Aldhabi</vt:lpstr>
      <vt:lpstr>Algerian</vt:lpstr>
      <vt:lpstr>Arial</vt:lpstr>
      <vt:lpstr>Arial Rounded MT Bold</vt:lpstr>
      <vt:lpstr>Bookman Old Style</vt:lpstr>
      <vt:lpstr>Rockwell</vt:lpstr>
      <vt:lpstr>Wingdings</vt:lpstr>
      <vt:lpstr>Damask</vt:lpstr>
      <vt:lpstr>HR ANALYTIC</vt:lpstr>
      <vt:lpstr>PowerPoint Presentation</vt:lpstr>
      <vt:lpstr>KPI 1  Average Attrition rate for all Departments </vt:lpstr>
      <vt:lpstr>PowerPoint Presentation</vt:lpstr>
      <vt:lpstr>PowerPoint Presentation</vt:lpstr>
      <vt:lpstr>KPI 3   Attrition rate Vs Monthly  income stats </vt:lpstr>
      <vt:lpstr>PowerPoint Presentation</vt:lpstr>
      <vt:lpstr>Kpi 4     Average working years for  each Department </vt:lpstr>
      <vt:lpstr>PowerPoint Presentation</vt:lpstr>
      <vt:lpstr>KPI 5    Job Role  Vs  Work Life Balance</vt:lpstr>
      <vt:lpstr>PowerPoint Presentation</vt:lpstr>
      <vt:lpstr>PowerPoint Presentation</vt:lpstr>
      <vt:lpstr>PowerPoint Presentation</vt:lpstr>
      <vt:lpstr>PowerPoint Presentation</vt:lpstr>
      <vt:lpstr>Kpi 7   Job satisfaction and job involvement = organizational commitment   Job satisfaction and job involvement can certainly help to reduce attrition, as both of these factors are closely linked to employee retention.</vt:lpstr>
      <vt:lpstr>Job satisfaction refers to an employee's overall feelings about their job, including factors such as pay, work environment, management, and career development opportunities. When employees are satisfied with their job, they are more likely to feel committed to their employer and to stay with the organization.</vt:lpstr>
      <vt:lpstr>Kpi 8  Employee’s performance and salary hike  </vt:lpstr>
      <vt:lpstr>Kpi 9  Distance from home</vt:lpstr>
      <vt:lpstr>Conclusion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HR ANALYTIC</dc:title>
  <dc:creator>91976</dc:creator>
  <cp:lastModifiedBy>91976</cp:lastModifiedBy>
  <cp:revision>4</cp:revision>
  <dcterms:created xsi:type="dcterms:W3CDTF">2023-05-12T14:50:52Z</dcterms:created>
  <dcterms:modified xsi:type="dcterms:W3CDTF">2023-05-12T15:43:59Z</dcterms:modified>
</cp:coreProperties>
</file>